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4367" r:id="rId2"/>
  </p:sldMasterIdLst>
  <p:notesMasterIdLst>
    <p:notesMasterId r:id="rId44"/>
  </p:notesMasterIdLst>
  <p:sldIdLst>
    <p:sldId id="560" r:id="rId3"/>
    <p:sldId id="615" r:id="rId4"/>
    <p:sldId id="616" r:id="rId5"/>
    <p:sldId id="618" r:id="rId6"/>
    <p:sldId id="614" r:id="rId7"/>
    <p:sldId id="650" r:id="rId8"/>
    <p:sldId id="622" r:id="rId9"/>
    <p:sldId id="623" r:id="rId10"/>
    <p:sldId id="624" r:id="rId11"/>
    <p:sldId id="626" r:id="rId12"/>
    <p:sldId id="627" r:id="rId13"/>
    <p:sldId id="628" r:id="rId14"/>
    <p:sldId id="630" r:id="rId15"/>
    <p:sldId id="566" r:id="rId16"/>
    <p:sldId id="661" r:id="rId17"/>
    <p:sldId id="568" r:id="rId18"/>
    <p:sldId id="578" r:id="rId19"/>
    <p:sldId id="570" r:id="rId20"/>
    <p:sldId id="571" r:id="rId21"/>
    <p:sldId id="651" r:id="rId22"/>
    <p:sldId id="657" r:id="rId23"/>
    <p:sldId id="631" r:id="rId24"/>
    <p:sldId id="583" r:id="rId25"/>
    <p:sldId id="582" r:id="rId26"/>
    <p:sldId id="634" r:id="rId27"/>
    <p:sldId id="636" r:id="rId28"/>
    <p:sldId id="640" r:id="rId29"/>
    <p:sldId id="585" r:id="rId30"/>
    <p:sldId id="641" r:id="rId31"/>
    <p:sldId id="638" r:id="rId32"/>
    <p:sldId id="588" r:id="rId33"/>
    <p:sldId id="639" r:id="rId34"/>
    <p:sldId id="659" r:id="rId35"/>
    <p:sldId id="660" r:id="rId36"/>
    <p:sldId id="642" r:id="rId37"/>
    <p:sldId id="643" r:id="rId38"/>
    <p:sldId id="592" r:id="rId39"/>
    <p:sldId id="644" r:id="rId40"/>
    <p:sldId id="645" r:id="rId41"/>
    <p:sldId id="646" r:id="rId42"/>
    <p:sldId id="573" r:id="rId43"/>
  </p:sldIdLst>
  <p:sldSz cx="9144000" cy="6858000" type="screen4x3"/>
  <p:notesSz cx="6858000" cy="9144000"/>
  <p:custDataLst>
    <p:tags r:id="rId45"/>
  </p:custDataLst>
  <p:defaultTextStyle>
    <a:defPPr>
      <a:defRPr lang="en-US"/>
    </a:defPPr>
    <a:lvl1pPr algn="l" defTabSz="457200" rtl="0" fontAlgn="base">
      <a:spcBef>
        <a:spcPct val="0"/>
      </a:spcBef>
      <a:spcAft>
        <a:spcPct val="0"/>
      </a:spcAft>
      <a:defRPr kern="1200">
        <a:solidFill>
          <a:schemeClr val="tx1"/>
        </a:solidFill>
        <a:latin typeface="Arial"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Arial"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Arial"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Arial"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54"/>
    <p:restoredTop sz="81656"/>
  </p:normalViewPr>
  <p:slideViewPr>
    <p:cSldViewPr snapToGrid="0" snapToObjects="1">
      <p:cViewPr varScale="1">
        <p:scale>
          <a:sx n="85" d="100"/>
          <a:sy n="85" d="100"/>
        </p:scale>
        <p:origin x="1248" y="17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3FB38E3-3959-B641-A789-76C8453C22E9}" type="datetime1">
              <a:rPr lang="en-US"/>
              <a:pPr/>
              <a:t>11/24/2016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61C8797-6B9A-DA46-AD7A-0DC562A00987}" type="slidenum">
              <a:rPr lang="en-US"/>
              <a:pPr/>
              <a:t>‹#›</a:t>
            </a:fld>
            <a:endParaRPr lang="en-US"/>
          </a:p>
        </p:txBody>
      </p:sp>
    </p:spTree>
    <p:extLst>
      <p:ext uri="{BB962C8B-B14F-4D97-AF65-F5344CB8AC3E}">
        <p14:creationId xmlns:p14="http://schemas.microsoft.com/office/powerpoint/2010/main" xmlns="" val="340458563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r>
              <a:rPr lang="en-US" dirty="0" smtClean="0"/>
              <a:t>Serial and corresponding virtual histology and optical coherence tomography. (</a:t>
            </a:r>
            <a:r>
              <a:rPr lang="en-US" i="1" dirty="0" smtClean="0"/>
              <a:t>A</a:t>
            </a:r>
            <a:r>
              <a:rPr lang="en-US" dirty="0" smtClean="0"/>
              <a:t>) The baseline optical coherence tomography frame (top), the corresponding virtual histology frame (mid), and the quantification of the virtual histology tissue types (bottom). The optical coherence tomography frame shows from 8 to 12 o'clock a </a:t>
            </a:r>
            <a:r>
              <a:rPr lang="en-US" dirty="0" err="1" smtClean="0"/>
              <a:t>fibroatheroma</a:t>
            </a:r>
            <a:r>
              <a:rPr lang="en-US" dirty="0" smtClean="0"/>
              <a:t> which is composed of a fibrous cap (white arrow) and a necrotic core (asterisk). The corresponding virtual histology frames show also a </a:t>
            </a:r>
            <a:r>
              <a:rPr lang="en-US" dirty="0" err="1" smtClean="0"/>
              <a:t>fibroatheroma</a:t>
            </a:r>
            <a:r>
              <a:rPr lang="en-US" dirty="0" smtClean="0"/>
              <a:t> (necrotic core-rich plaque in red </a:t>
            </a:r>
            <a:r>
              <a:rPr lang="en-US" dirty="0" err="1" smtClean="0"/>
              <a:t>colour</a:t>
            </a:r>
            <a:r>
              <a:rPr lang="en-US" dirty="0" smtClean="0"/>
              <a:t>). In (</a:t>
            </a:r>
            <a:r>
              <a:rPr lang="en-US" i="1" dirty="0" smtClean="0"/>
              <a:t>B</a:t>
            </a:r>
            <a:r>
              <a:rPr lang="en-US" dirty="0" smtClean="0"/>
              <a:t>), the patient was reimaged at 1 year and some plaque changes have been observed. In the optical coherence tomography frame, the fibrous cap became thinner (please note that at baseline, the signal rich area overlying the necrotic core was wider).</a:t>
            </a:r>
            <a:endParaRPr lang="ro-RO" dirty="0"/>
          </a:p>
        </p:txBody>
      </p:sp>
      <p:sp>
        <p:nvSpPr>
          <p:cNvPr id="4" name="Substituent număr diapozitiv 3"/>
          <p:cNvSpPr>
            <a:spLocks noGrp="1"/>
          </p:cNvSpPr>
          <p:nvPr>
            <p:ph type="sldNum" sz="quarter" idx="10"/>
          </p:nvPr>
        </p:nvSpPr>
        <p:spPr/>
        <p:txBody>
          <a:bodyPr/>
          <a:lstStyle/>
          <a:p>
            <a:fld id="{70FD726A-1788-4855-B343-6B5A7276E891}" type="slidenum">
              <a:rPr lang="ro-RO" smtClean="0"/>
              <a:pPr/>
              <a:t>13</a:t>
            </a:fld>
            <a:endParaRPr lang="ro-RO"/>
          </a:p>
        </p:txBody>
      </p:sp>
    </p:spTree>
    <p:extLst>
      <p:ext uri="{BB962C8B-B14F-4D97-AF65-F5344CB8AC3E}">
        <p14:creationId xmlns:p14="http://schemas.microsoft.com/office/powerpoint/2010/main" xmlns="" val="143114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019175" y="611188"/>
            <a:ext cx="4794250" cy="3595687"/>
          </a:xfrm>
          <a:solidFill>
            <a:srgbClr val="FFFFFF"/>
          </a:solidFill>
          <a:ln>
            <a:solidFill>
              <a:srgbClr val="000000"/>
            </a:solidFill>
            <a:miter lim="800000"/>
            <a:headEnd/>
            <a:tailEnd/>
          </a:ln>
        </p:spPr>
      </p:sp>
      <p:sp>
        <p:nvSpPr>
          <p:cNvPr id="40962" name="Rectangle 3"/>
          <p:cNvSpPr>
            <a:spLocks noGrp="1" noChangeArrowheads="1"/>
          </p:cNvSpPr>
          <p:nvPr>
            <p:ph type="body" idx="1"/>
          </p:nvPr>
        </p:nvSpPr>
        <p:spPr bwMode="auto">
          <a:xfrm>
            <a:off x="909638" y="4389438"/>
            <a:ext cx="5049837" cy="421005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a:ea typeface="ＭＳ Ｐゴシック" charset="-128"/>
            </a:endParaRPr>
          </a:p>
        </p:txBody>
      </p:sp>
    </p:spTree>
    <p:extLst>
      <p:ext uri="{BB962C8B-B14F-4D97-AF65-F5344CB8AC3E}">
        <p14:creationId xmlns:p14="http://schemas.microsoft.com/office/powerpoint/2010/main" xmlns="" val="198929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fld id="{FC55AB4E-0FCD-ED4E-AF8E-13CCEC94C118}" type="slidenum">
              <a:rPr lang="en-US" altLang="en-US" sz="1200">
                <a:latin typeface="Calibri" charset="0"/>
                <a:ea typeface="ＭＳ Ｐゴシック" charset="-128"/>
              </a:rPr>
              <a:pPr eaLnBrk="1" hangingPunct="1"/>
              <a:t>19</a:t>
            </a:fld>
            <a:endParaRPr lang="en-US" altLang="en-US" sz="1200">
              <a:latin typeface="Calibri" charset="0"/>
              <a:ea typeface="ＭＳ Ｐゴシック" charset="-128"/>
            </a:endParaRPr>
          </a:p>
        </p:txBody>
      </p:sp>
      <p:sp>
        <p:nvSpPr>
          <p:cNvPr id="51202" name="Rectangle 2"/>
          <p:cNvSpPr>
            <a:spLocks noGrp="1" noRot="1" noChangeAspect="1" noChangeArrowheads="1" noTextEdit="1"/>
          </p:cNvSpPr>
          <p:nvPr>
            <p:ph type="sldImg"/>
          </p:nvPr>
        </p:nvSpPr>
        <p:spPr bwMode="auto">
          <a:xfrm>
            <a:off x="1163638" y="708025"/>
            <a:ext cx="4535487" cy="34004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bwMode="auto">
          <a:xfrm>
            <a:off x="1157288" y="4570413"/>
            <a:ext cx="4548187" cy="3889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Statins have also been shown to improve measures of inflammation and endothelial function</a:t>
            </a:r>
            <a:r>
              <a:rPr lang="en-US" altLang="en-US" baseline="30000">
                <a:ea typeface="MS PGothic" charset="-128"/>
              </a:rPr>
              <a:t>1</a:t>
            </a:r>
            <a:r>
              <a:rPr lang="en-US" altLang="en-US">
                <a:ea typeface="MS PGothic" charset="-128"/>
              </a:rPr>
              <a:t> </a:t>
            </a:r>
          </a:p>
          <a:p>
            <a:pPr eaLnBrk="1" hangingPunct="1">
              <a:spcBef>
                <a:spcPct val="0"/>
              </a:spcBef>
            </a:pPr>
            <a:r>
              <a:rPr lang="en-US" altLang="en-US">
                <a:ea typeface="MS PGothic" charset="-128"/>
              </a:rPr>
              <a:t>This study compared the effects of intensive (atorvastatin 80 mg) vs conventional (simvastatin 20 mg) lipid-lowering therapy on cholesterol levels, inflammatory markers, and endothelial function in 97</a:t>
            </a:r>
            <a:r>
              <a:rPr lang="en-US" altLang="en-US" b="1">
                <a:ea typeface="MS PGothic" charset="-128"/>
              </a:rPr>
              <a:t> </a:t>
            </a:r>
            <a:r>
              <a:rPr lang="en-US" altLang="en-US">
                <a:ea typeface="MS PGothic" charset="-128"/>
              </a:rPr>
              <a:t>patients with CAD after 6 months of treatment</a:t>
            </a:r>
            <a:r>
              <a:rPr lang="en-US" altLang="en-US" baseline="30000">
                <a:ea typeface="MS PGothic" charset="-128"/>
              </a:rPr>
              <a:t>1</a:t>
            </a:r>
            <a:r>
              <a:rPr lang="en-US" altLang="en-US">
                <a:ea typeface="MS PGothic" charset="-128"/>
              </a:rPr>
              <a:t> </a:t>
            </a:r>
            <a:endParaRPr lang="en-US" altLang="en-US" b="1">
              <a:ea typeface="MS PGothic" charset="-128"/>
            </a:endParaRPr>
          </a:p>
          <a:p>
            <a:pPr eaLnBrk="1" hangingPunct="1">
              <a:spcBef>
                <a:spcPct val="0"/>
              </a:spcBef>
            </a:pPr>
            <a:r>
              <a:rPr lang="en-US" altLang="en-US">
                <a:ea typeface="MS PGothic" charset="-128"/>
              </a:rPr>
              <a:t>Both intensive and conventional treatment regimens significantly improved LDL-C, NO, CRP, and fibrinogen levels compared with baseline levels. However, much larger changes were observed in each of these parameters following intensive treatment with atorvastatin, particularly in the case of the inflammatory marker, CRP</a:t>
            </a:r>
            <a:r>
              <a:rPr lang="en-US" altLang="en-US" baseline="30000">
                <a:ea typeface="MS PGothic" charset="-128"/>
              </a:rPr>
              <a:t>1</a:t>
            </a:r>
            <a:r>
              <a:rPr lang="en-US" altLang="en-US">
                <a:ea typeface="MS PGothic" charset="-128"/>
              </a:rPr>
              <a:t> </a:t>
            </a:r>
            <a:endParaRPr lang="en-US" altLang="en-US" b="1">
              <a:ea typeface="MS PGothic" charset="-128"/>
            </a:endParaRPr>
          </a:p>
          <a:p>
            <a:pPr eaLnBrk="1" hangingPunct="1">
              <a:spcBef>
                <a:spcPct val="0"/>
              </a:spcBef>
            </a:pPr>
            <a:endParaRPr lang="en-US" altLang="en-US">
              <a:ea typeface="MS PGothic" charset="-128"/>
            </a:endParaRPr>
          </a:p>
          <a:p>
            <a:pPr eaLnBrk="1" hangingPunct="1">
              <a:spcBef>
                <a:spcPct val="0"/>
              </a:spcBef>
            </a:pPr>
            <a:r>
              <a:rPr lang="en-US" altLang="en-US" sz="900" b="1">
                <a:ea typeface="MS PGothic" charset="-128"/>
              </a:rPr>
              <a:t>	</a:t>
            </a:r>
            <a:r>
              <a:rPr lang="en-US" altLang="en-US" sz="800" b="1">
                <a:ea typeface="MS PGothic" charset="-128"/>
              </a:rPr>
              <a:t>Reference:</a:t>
            </a:r>
            <a:r>
              <a:rPr lang="en-US" altLang="en-US" sz="800">
                <a:ea typeface="MS PGothic" charset="-128"/>
              </a:rPr>
              <a:t> </a:t>
            </a:r>
            <a:r>
              <a:rPr lang="en-US" altLang="en-US" sz="800" b="1">
                <a:ea typeface="MS PGothic" charset="-128"/>
              </a:rPr>
              <a:t>1.</a:t>
            </a:r>
            <a:r>
              <a:rPr lang="en-US" altLang="en-US" sz="800">
                <a:ea typeface="MS PGothic" charset="-128"/>
              </a:rPr>
              <a:t> Hognestad A, Aukrust P, Wergeland R, et al. Effects of conventional and aggressive statin treatment on markers of endothelial function and inflammation. </a:t>
            </a:r>
            <a:r>
              <a:rPr lang="en-US" altLang="en-US" sz="800" i="1">
                <a:ea typeface="MS PGothic" charset="-128"/>
              </a:rPr>
              <a:t>Clin Cardiol.</a:t>
            </a:r>
            <a:r>
              <a:rPr lang="en-US" altLang="en-US" sz="800">
                <a:ea typeface="MS PGothic" charset="-128"/>
              </a:rPr>
              <a:t> 2004;27:199-203.</a:t>
            </a:r>
          </a:p>
          <a:p>
            <a:pPr eaLnBrk="1" hangingPunct="1">
              <a:spcBef>
                <a:spcPct val="0"/>
              </a:spcBef>
            </a:pPr>
            <a:endParaRPr lang="en-US" altLang="en-US" sz="800">
              <a:ea typeface="MS PGothic" charset="-128"/>
            </a:endParaRPr>
          </a:p>
        </p:txBody>
      </p:sp>
    </p:spTree>
    <p:extLst>
      <p:ext uri="{BB962C8B-B14F-4D97-AF65-F5344CB8AC3E}">
        <p14:creationId xmlns:p14="http://schemas.microsoft.com/office/powerpoint/2010/main" xmlns="" val="182949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fld id="{E6072C3D-6DB6-F644-8898-C4A14FA9C646}" type="slidenum">
              <a:rPr lang="en-GB" altLang="en-US" sz="1200">
                <a:latin typeface="Calibri" charset="0"/>
              </a:rPr>
              <a:pPr eaLnBrk="1" hangingPunct="1"/>
              <a:t>21</a:t>
            </a:fld>
            <a:endParaRPr lang="en-GB" altLang="en-US" sz="1200">
              <a:latin typeface="Calibri" charset="0"/>
            </a:endParaRPr>
          </a:p>
        </p:txBody>
      </p:sp>
      <p:sp>
        <p:nvSpPr>
          <p:cNvPr id="86018" name="Rectangle 2"/>
          <p:cNvSpPr>
            <a:spLocks noGrp="1" noRot="1" noChangeAspect="1" noChangeArrowheads="1" noTextEdit="1"/>
          </p:cNvSpPr>
          <p:nvPr>
            <p:ph type="sldImg"/>
          </p:nvPr>
        </p:nvSpPr>
        <p:spPr bwMode="auto">
          <a:xfrm>
            <a:off x="1174750" y="703263"/>
            <a:ext cx="4573588"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xfrm>
            <a:off x="538163" y="4291013"/>
            <a:ext cx="6076950" cy="4711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sv-SE" altLang="en-US" sz="1000" b="1">
                <a:latin typeface="Verdana" charset="0"/>
                <a:ea typeface="MS PGothic" charset="-128"/>
              </a:rPr>
              <a:t>Results</a:t>
            </a:r>
            <a:r>
              <a:rPr lang="sv-SE" altLang="en-US" sz="1000">
                <a:latin typeface="Verdana" charset="0"/>
                <a:ea typeface="MS PGothic" charset="-128"/>
              </a:rPr>
              <a:t>: </a:t>
            </a:r>
            <a:r>
              <a:rPr lang="en-GB" altLang="en-US" sz="1000">
                <a:solidFill>
                  <a:srgbClr val="000000"/>
                </a:solidFill>
                <a:latin typeface="Verdana" charset="0"/>
                <a:ea typeface="MS PGothic" charset="-128"/>
              </a:rPr>
              <a:t>Venous thromboembolism (VTE) is a serious and sometimes fatal condition that is common and costly to treat. VTE includes Pulmonary Embolism (PE), which is a blood clot in the lungs, and Deep Vein Thrombosis (DVT), a clot in a deep vein, usually in the leg.</a:t>
            </a:r>
            <a:r>
              <a:rPr lang="sv-SE" altLang="en-US" sz="1000">
                <a:latin typeface="Verdana" charset="0"/>
                <a:ea typeface="MS PGothic" charset="-128"/>
              </a:rPr>
              <a:t> There has been much discussion as to whether or not arterial and venous thrombosis share common pathways and whether treatments for one disease process also benefit the other. The effect of statins on venous thrombosis has been investigated in a number of observational studies with differing outcomes.</a:t>
            </a:r>
          </a:p>
          <a:p>
            <a:endParaRPr lang="sv-SE" altLang="en-US" sz="1000">
              <a:latin typeface="Verdana" charset="0"/>
              <a:ea typeface="MS PGothic" charset="-128"/>
            </a:endParaRPr>
          </a:p>
          <a:p>
            <a:r>
              <a:rPr lang="en-GB" altLang="en-US" sz="1000">
                <a:latin typeface="Verdana" charset="0"/>
                <a:ea typeface="MS PGothic" charset="-128"/>
              </a:rPr>
              <a:t>The JUPITER study prospectively investigated the effects of rosuvastatin on the occurrence of VTE. </a:t>
            </a:r>
            <a:r>
              <a:rPr lang="en-GB" altLang="en-US" sz="1000">
                <a:solidFill>
                  <a:srgbClr val="000000"/>
                </a:solidFill>
                <a:latin typeface="Verdana" charset="0"/>
                <a:ea typeface="MS PGothic" charset="-128"/>
              </a:rPr>
              <a:t>This analysis showed that rosuvastatin 20mg significantly reduced the risk of VTE by 43% (p =0.007) compared to placebo. Specifically, treatment with rosuvastatin 20 mg reduced the risk of DVT by 55% (p=0.004 vs placebo) and PE by 23% (p=0.42 vs placebo).</a:t>
            </a:r>
          </a:p>
          <a:p>
            <a:endParaRPr lang="en-GB" altLang="en-US" sz="1000">
              <a:latin typeface="Verdana" charset="0"/>
              <a:ea typeface="MS PGothic" charset="-128"/>
            </a:endParaRPr>
          </a:p>
          <a:p>
            <a:pPr>
              <a:spcBef>
                <a:spcPct val="0"/>
              </a:spcBef>
            </a:pPr>
            <a:r>
              <a:rPr lang="en-US" altLang="en-US" sz="1000" i="1">
                <a:latin typeface="Verdana" charset="0"/>
                <a:ea typeface="MS PGothic" charset="-128"/>
              </a:rPr>
              <a:t>Unprovoked VTE defined as having occurred in absence of malignancy, trauma, hospitalization or surgery within 3 months before event. Provoked VTE includes events that occurred in patients with cancer or during or shortly after trauma or surgery</a:t>
            </a:r>
            <a:endParaRPr lang="sv-SE" altLang="en-US" sz="1000" i="1">
              <a:latin typeface="Verdana" charset="0"/>
              <a:ea typeface="MS PGothic" charset="-128"/>
            </a:endParaRPr>
          </a:p>
          <a:p>
            <a:endParaRPr lang="en-GB" altLang="en-US" sz="1000" i="1">
              <a:latin typeface="Verdana" charset="0"/>
              <a:ea typeface="MS PGothic" charset="-128"/>
            </a:endParaRPr>
          </a:p>
          <a:p>
            <a:endParaRPr lang="en-GB" altLang="en-US" sz="1000">
              <a:latin typeface="Verdana" charset="0"/>
              <a:ea typeface="MS PGothic" charset="-128"/>
            </a:endParaRPr>
          </a:p>
          <a:p>
            <a:r>
              <a:rPr lang="en-GB" altLang="en-US" sz="1000" b="1">
                <a:latin typeface="Verdana" charset="0"/>
                <a:ea typeface="MS PGothic" charset="-128"/>
              </a:rPr>
              <a:t>Reference</a:t>
            </a:r>
          </a:p>
          <a:p>
            <a:r>
              <a:rPr lang="en-GB" altLang="en-US" sz="1000">
                <a:latin typeface="Verdana" charset="0"/>
                <a:ea typeface="MS PGothic" charset="-128"/>
              </a:rPr>
              <a:t>Glynn RJ </a:t>
            </a:r>
            <a:r>
              <a:rPr lang="en-GB" altLang="en-US" sz="1000" i="1">
                <a:latin typeface="Verdana" charset="0"/>
                <a:ea typeface="MS PGothic" charset="-128"/>
              </a:rPr>
              <a:t>et al</a:t>
            </a:r>
            <a:r>
              <a:rPr lang="en-GB" altLang="en-US" sz="1000">
                <a:latin typeface="Verdana" charset="0"/>
                <a:ea typeface="MS PGothic" charset="-128"/>
              </a:rPr>
              <a:t>. A randomised trial of rosuvastatin in the prevention of venous thromboembolism: the JUPITER trial</a:t>
            </a:r>
            <a:r>
              <a:rPr lang="en-GB" altLang="en-US" sz="1000" i="1">
                <a:latin typeface="Verdana" charset="0"/>
                <a:ea typeface="MS PGothic" charset="-128"/>
              </a:rPr>
              <a:t>. New England Journal of Medicine</a:t>
            </a:r>
            <a:r>
              <a:rPr lang="en-GB" altLang="en-US" sz="1000">
                <a:latin typeface="Verdana" charset="0"/>
                <a:ea typeface="MS PGothic" charset="-128"/>
              </a:rPr>
              <a:t> 2009; </a:t>
            </a:r>
            <a:r>
              <a:rPr lang="en-GB" altLang="en-US" sz="1000" b="1">
                <a:latin typeface="Verdana" charset="0"/>
                <a:ea typeface="MS PGothic" charset="-128"/>
              </a:rPr>
              <a:t>360</a:t>
            </a:r>
            <a:r>
              <a:rPr lang="en-GB" altLang="en-US" sz="1000">
                <a:latin typeface="Verdana" charset="0"/>
                <a:ea typeface="MS PGothic" charset="-128"/>
              </a:rPr>
              <a:t>: (10.1056/NEJMoa0900241) </a:t>
            </a:r>
          </a:p>
        </p:txBody>
      </p:sp>
    </p:spTree>
    <p:extLst>
      <p:ext uri="{BB962C8B-B14F-4D97-AF65-F5344CB8AC3E}">
        <p14:creationId xmlns:p14="http://schemas.microsoft.com/office/powerpoint/2010/main" xmlns="" val="179579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fld id="{C675497A-7DDC-B44A-B201-8200EE2452BE}" type="slidenum">
              <a:rPr lang="fr-FR" altLang="en-US" sz="1200">
                <a:solidFill>
                  <a:srgbClr val="000000"/>
                </a:solidFill>
                <a:latin typeface="Verdana" charset="0"/>
                <a:ea typeface="ＭＳ Ｐゴシック" charset="-128"/>
              </a:rPr>
              <a:pPr eaLnBrk="1" hangingPunct="1"/>
              <a:t>41</a:t>
            </a:fld>
            <a:endParaRPr lang="fr-FR" altLang="en-US" sz="1200">
              <a:solidFill>
                <a:srgbClr val="000000"/>
              </a:solidFill>
              <a:latin typeface="Verdana" charset="0"/>
              <a:ea typeface="ＭＳ Ｐゴシック" charset="-128"/>
            </a:endParaRPr>
          </a:p>
        </p:txBody>
      </p:sp>
      <p:sp>
        <p:nvSpPr>
          <p:cNvPr id="66562" name="Rectangle 2"/>
          <p:cNvSpPr>
            <a:spLocks noGrp="1" noRot="1" noChangeAspect="1" noChangeArrowheads="1" noTextEdit="1"/>
          </p:cNvSpPr>
          <p:nvPr>
            <p:ph type="sldImg"/>
          </p:nvPr>
        </p:nvSpPr>
        <p:spPr bwMode="auto">
          <a:xfrm>
            <a:off x="1166813" y="709613"/>
            <a:ext cx="4530725" cy="33988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bwMode="auto">
          <a:xfrm>
            <a:off x="1158875" y="4570413"/>
            <a:ext cx="4546600" cy="38877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69863" indent="-169863">
              <a:lnSpc>
                <a:spcPct val="90000"/>
              </a:lnSpc>
            </a:pPr>
            <a:r>
              <a:rPr lang="en-US" altLang="en-US">
                <a:latin typeface="Verdana" charset="0"/>
                <a:ea typeface="MS PGothic" charset="-128"/>
              </a:rPr>
              <a:t>Preclinical and clinical data suggest that statins may have a wide range of vasculoprotective effects:</a:t>
            </a:r>
          </a:p>
          <a:p>
            <a:pPr marL="388938" lvl="1" indent="-169863">
              <a:lnSpc>
                <a:spcPct val="90000"/>
              </a:lnSpc>
            </a:pPr>
            <a:r>
              <a:rPr lang="en-US" altLang="en-US">
                <a:latin typeface="Verdana" charset="0"/>
                <a:ea typeface="MS PGothic" charset="-128"/>
              </a:rPr>
              <a:t>Normalize vasomotion by upregulating levels of nitric oxide (NO), the most potent endogenous vasodilator, and inhibiting the synthesis of endothelin, a potent vasoconstrictor</a:t>
            </a:r>
            <a:r>
              <a:rPr lang="en-US" altLang="en-US" baseline="30000">
                <a:latin typeface="Verdana" charset="0"/>
                <a:ea typeface="MS PGothic" charset="-128"/>
              </a:rPr>
              <a:t>1,2</a:t>
            </a:r>
            <a:r>
              <a:rPr lang="en-US" altLang="en-US">
                <a:latin typeface="Verdana" charset="0"/>
                <a:ea typeface="MS PGothic" charset="-128"/>
              </a:rPr>
              <a:t> </a:t>
            </a:r>
          </a:p>
          <a:p>
            <a:pPr marL="388938" lvl="1" indent="-169863">
              <a:lnSpc>
                <a:spcPct val="90000"/>
              </a:lnSpc>
            </a:pPr>
            <a:r>
              <a:rPr lang="en-US" altLang="en-US">
                <a:latin typeface="Verdana" charset="0"/>
                <a:ea typeface="MS PGothic" charset="-128"/>
              </a:rPr>
              <a:t>Modulate immunoreactions and decrease immune injury by arresting the functional differentiation of monocytes into macrophages and promoting apoptosis; decrease inflammatory markers</a:t>
            </a:r>
            <a:r>
              <a:rPr lang="en-US" altLang="en-US" baseline="30000">
                <a:latin typeface="Verdana" charset="0"/>
                <a:ea typeface="MS PGothic" charset="-128"/>
              </a:rPr>
              <a:t>2-4</a:t>
            </a:r>
            <a:r>
              <a:rPr lang="en-US" altLang="en-US">
                <a:latin typeface="Verdana" charset="0"/>
                <a:ea typeface="MS PGothic" charset="-128"/>
              </a:rPr>
              <a:t> </a:t>
            </a:r>
          </a:p>
          <a:p>
            <a:pPr marL="388938" lvl="1" indent="-169863">
              <a:lnSpc>
                <a:spcPct val="90000"/>
              </a:lnSpc>
            </a:pPr>
            <a:r>
              <a:rPr lang="en-US" altLang="en-US">
                <a:latin typeface="Verdana" charset="0"/>
                <a:ea typeface="MS PGothic" charset="-128"/>
              </a:rPr>
              <a:t>Decrease the production of free radicals (via a downregulation of angiotensin AT</a:t>
            </a:r>
            <a:r>
              <a:rPr lang="en-US" altLang="en-US" baseline="-25000">
                <a:latin typeface="Verdana" charset="0"/>
                <a:ea typeface="MS PGothic" charset="-128"/>
              </a:rPr>
              <a:t>1</a:t>
            </a:r>
            <a:r>
              <a:rPr lang="en-US" altLang="en-US">
                <a:latin typeface="Verdana" charset="0"/>
                <a:ea typeface="MS PGothic" charset="-128"/>
              </a:rPr>
              <a:t> receptor expression) that may enhance the proliferation of vascular smooth muscle cells and induce apoptosis</a:t>
            </a:r>
            <a:r>
              <a:rPr lang="en-US" altLang="en-US" baseline="30000">
                <a:latin typeface="Verdana" charset="0"/>
                <a:ea typeface="MS PGothic" charset="-128"/>
              </a:rPr>
              <a:t>5</a:t>
            </a:r>
            <a:r>
              <a:rPr lang="en-US" altLang="en-US">
                <a:latin typeface="Verdana" charset="0"/>
                <a:ea typeface="MS PGothic" charset="-128"/>
              </a:rPr>
              <a:t> </a:t>
            </a:r>
          </a:p>
          <a:p>
            <a:pPr marL="388938" lvl="1" indent="-169863">
              <a:lnSpc>
                <a:spcPct val="90000"/>
              </a:lnSpc>
            </a:pPr>
            <a:r>
              <a:rPr lang="en-US" altLang="en-US">
                <a:latin typeface="Verdana" charset="0"/>
                <a:ea typeface="MS PGothic" charset="-128"/>
              </a:rPr>
              <a:t>Retard plaque progression by inhibiting the oxidation of LDL, VLDL, and HDL and by suppressing the uptake of oxidized LDL by macrophages</a:t>
            </a:r>
            <a:r>
              <a:rPr lang="en-US" altLang="en-US" baseline="30000">
                <a:latin typeface="Verdana" charset="0"/>
                <a:ea typeface="MS PGothic" charset="-128"/>
              </a:rPr>
              <a:t>1</a:t>
            </a:r>
            <a:r>
              <a:rPr lang="en-US" altLang="en-US">
                <a:latin typeface="Verdana" charset="0"/>
                <a:ea typeface="MS PGothic" charset="-128"/>
              </a:rPr>
              <a:t> </a:t>
            </a:r>
          </a:p>
          <a:p>
            <a:pPr marL="388938" lvl="1" indent="-169863">
              <a:lnSpc>
                <a:spcPct val="90000"/>
              </a:lnSpc>
            </a:pPr>
            <a:r>
              <a:rPr lang="en-US" altLang="en-US">
                <a:latin typeface="Verdana" charset="0"/>
                <a:ea typeface="MS PGothic" charset="-128"/>
              </a:rPr>
              <a:t>Promote plaque stability by decreasing the production of matrix metalloproteinases (MMPs) and increasing collagen content, thus strengthening the fibrous cap and making it less likely to rupture</a:t>
            </a:r>
            <a:r>
              <a:rPr lang="en-US" altLang="en-US" baseline="30000">
                <a:latin typeface="Verdana" charset="0"/>
                <a:ea typeface="MS PGothic" charset="-128"/>
              </a:rPr>
              <a:t>2,6</a:t>
            </a:r>
            <a:r>
              <a:rPr lang="en-US" altLang="en-US">
                <a:latin typeface="Verdana" charset="0"/>
                <a:ea typeface="MS PGothic" charset="-128"/>
              </a:rPr>
              <a:t> </a:t>
            </a:r>
          </a:p>
          <a:p>
            <a:pPr marL="388938" lvl="1" indent="-169863">
              <a:lnSpc>
                <a:spcPct val="90000"/>
              </a:lnSpc>
            </a:pPr>
            <a:r>
              <a:rPr lang="en-US" altLang="en-US">
                <a:latin typeface="Verdana" charset="0"/>
                <a:ea typeface="MS PGothic" charset="-128"/>
              </a:rPr>
              <a:t>Decrease platelet activation and increase fibrinolytic activity in endothelial cells</a:t>
            </a:r>
            <a:r>
              <a:rPr lang="en-US" altLang="en-US" baseline="30000">
                <a:latin typeface="Verdana" charset="0"/>
                <a:ea typeface="MS PGothic" charset="-128"/>
              </a:rPr>
              <a:t>2</a:t>
            </a:r>
            <a:r>
              <a:rPr lang="en-US" altLang="en-US" b="1">
                <a:latin typeface="Verdana" charset="0"/>
                <a:ea typeface="MS PGothic" charset="-128"/>
              </a:rPr>
              <a:t>	</a:t>
            </a:r>
          </a:p>
          <a:p>
            <a:pPr marL="388938" lvl="1" indent="-169863">
              <a:lnSpc>
                <a:spcPct val="90000"/>
              </a:lnSpc>
              <a:spcBef>
                <a:spcPct val="0"/>
              </a:spcBef>
            </a:pPr>
            <a:r>
              <a:rPr lang="en-US" altLang="en-US" b="1">
                <a:latin typeface="Verdana" charset="0"/>
                <a:ea typeface="MS PGothic" charset="-128"/>
              </a:rPr>
              <a:t>	</a:t>
            </a:r>
          </a:p>
          <a:p>
            <a:pPr marL="388938" lvl="1" indent="-169863">
              <a:lnSpc>
                <a:spcPct val="90000"/>
              </a:lnSpc>
            </a:pPr>
            <a:r>
              <a:rPr lang="en-US" altLang="en-US" sz="1000" b="1">
                <a:latin typeface="Verdana" charset="0"/>
                <a:ea typeface="MS PGothic" charset="-128"/>
              </a:rPr>
              <a:t>	</a:t>
            </a:r>
            <a:r>
              <a:rPr lang="en-US" altLang="en-US" sz="900" b="1">
                <a:latin typeface="Verdana" charset="0"/>
                <a:ea typeface="MS PGothic" charset="-128"/>
              </a:rPr>
              <a:t>References:</a:t>
            </a:r>
            <a:r>
              <a:rPr lang="en-US" altLang="en-US" sz="900">
                <a:latin typeface="Verdana" charset="0"/>
                <a:ea typeface="MS PGothic" charset="-128"/>
              </a:rPr>
              <a:t> </a:t>
            </a:r>
            <a:r>
              <a:rPr lang="en-US" altLang="en-US" sz="900" b="1">
                <a:latin typeface="Verdana" charset="0"/>
                <a:ea typeface="MS PGothic" charset="-128"/>
              </a:rPr>
              <a:t>1.</a:t>
            </a:r>
            <a:r>
              <a:rPr lang="en-US" altLang="en-US" sz="900">
                <a:latin typeface="Verdana" charset="0"/>
                <a:ea typeface="MS PGothic" charset="-128"/>
              </a:rPr>
              <a:t> Davignon J, Ganz P. Role of endothelial dysfunction in atherosclerosis. </a:t>
            </a:r>
            <a:r>
              <a:rPr lang="en-US" altLang="en-US" sz="900" i="1">
                <a:latin typeface="Verdana" charset="0"/>
                <a:ea typeface="MS PGothic" charset="-128"/>
              </a:rPr>
              <a:t>Circulation</a:t>
            </a:r>
            <a:r>
              <a:rPr lang="en-US" altLang="en-US" sz="900">
                <a:latin typeface="Verdana" charset="0"/>
                <a:ea typeface="MS PGothic" charset="-128"/>
              </a:rPr>
              <a:t>. 2004;109(suppl III):III-27–III-32. </a:t>
            </a:r>
            <a:r>
              <a:rPr lang="en-US" altLang="en-US" sz="900" b="1">
                <a:latin typeface="Verdana" charset="0"/>
                <a:ea typeface="MS PGothic" charset="-128"/>
              </a:rPr>
              <a:t>2.</a:t>
            </a:r>
            <a:r>
              <a:rPr lang="en-US" altLang="en-US" sz="900" i="1">
                <a:latin typeface="Verdana" charset="0"/>
                <a:ea typeface="MS PGothic" charset="-128"/>
              </a:rPr>
              <a:t> </a:t>
            </a:r>
            <a:r>
              <a:rPr lang="en-US" altLang="en-US" sz="900">
                <a:latin typeface="Verdana" charset="0"/>
                <a:ea typeface="MS PGothic" charset="-128"/>
              </a:rPr>
              <a:t>Wassmann S, Nickenig G. Interrelationship of free oxygen radicals and endothelial dysfunction—modulation by statins. </a:t>
            </a:r>
            <a:r>
              <a:rPr lang="en-US" altLang="en-US" sz="900" i="1">
                <a:latin typeface="Verdana" charset="0"/>
                <a:ea typeface="MS PGothic" charset="-128"/>
              </a:rPr>
              <a:t>Endothelium.</a:t>
            </a:r>
            <a:r>
              <a:rPr lang="en-US" altLang="en-US" sz="900">
                <a:latin typeface="Verdana" charset="0"/>
                <a:ea typeface="MS PGothic" charset="-128"/>
              </a:rPr>
              <a:t> 2003;10:23-33. </a:t>
            </a:r>
            <a:r>
              <a:rPr lang="en-US" altLang="en-US" sz="900" b="1">
                <a:latin typeface="Verdana" charset="0"/>
                <a:ea typeface="MS PGothic" charset="-128"/>
              </a:rPr>
              <a:t>3.</a:t>
            </a:r>
            <a:r>
              <a:rPr lang="en-US" altLang="en-US" sz="900" i="1">
                <a:latin typeface="Verdana" charset="0"/>
                <a:ea typeface="MS PGothic" charset="-128"/>
              </a:rPr>
              <a:t> </a:t>
            </a:r>
            <a:r>
              <a:rPr lang="en-US" altLang="en-US" sz="900">
                <a:latin typeface="Verdana" charset="0"/>
                <a:ea typeface="MS PGothic" charset="-128"/>
              </a:rPr>
              <a:t>Vamvakopoulos JE, Green C. HMG-CoA reductase inhibition aborts functional differentiation and triggers apoptosis in cultured primary human monocytes: a potential mechanism of statin-mediated vasculoprotection. </a:t>
            </a:r>
            <a:r>
              <a:rPr lang="en-US" altLang="en-US" sz="900" i="1">
                <a:latin typeface="Verdana" charset="0"/>
                <a:ea typeface="MS PGothic" charset="-128"/>
              </a:rPr>
              <a:t>BMC Cardiovasc Disorders.</a:t>
            </a:r>
            <a:r>
              <a:rPr lang="en-US" altLang="en-US" sz="900">
                <a:latin typeface="Verdana" charset="0"/>
                <a:ea typeface="MS PGothic" charset="-128"/>
              </a:rPr>
              <a:t> 2003;3. Available at: http://www.biomedcentral.com/1471-2261/3/6.</a:t>
            </a:r>
            <a:r>
              <a:rPr lang="en-US" altLang="en-US" sz="900" b="1">
                <a:latin typeface="Verdana" charset="0"/>
                <a:ea typeface="MS PGothic" charset="-128"/>
              </a:rPr>
              <a:t> 4.</a:t>
            </a:r>
            <a:r>
              <a:rPr lang="en-US" altLang="en-US" sz="900" i="1">
                <a:latin typeface="Verdana" charset="0"/>
                <a:ea typeface="MS PGothic" charset="-128"/>
              </a:rPr>
              <a:t> </a:t>
            </a:r>
            <a:r>
              <a:rPr lang="en-US" altLang="en-US" sz="900">
                <a:latin typeface="Verdana" charset="0"/>
                <a:ea typeface="MS PGothic" charset="-128"/>
              </a:rPr>
              <a:t>Hognestad A, Aukrust P, Wergeland R, et al. Effects of conventional and aggressive statin treatment on markers of endothelial function and inflammation. </a:t>
            </a:r>
            <a:r>
              <a:rPr lang="en-US" altLang="en-US" sz="900" i="1">
                <a:latin typeface="Verdana" charset="0"/>
                <a:ea typeface="MS PGothic" charset="-128"/>
              </a:rPr>
              <a:t>Clin Cardiol.</a:t>
            </a:r>
            <a:r>
              <a:rPr lang="en-US" altLang="en-US" sz="900">
                <a:latin typeface="Verdana" charset="0"/>
                <a:ea typeface="MS PGothic" charset="-128"/>
              </a:rPr>
              <a:t> 2004;27:199-203. </a:t>
            </a:r>
            <a:r>
              <a:rPr lang="en-US" altLang="en-US" sz="900" b="1">
                <a:latin typeface="Verdana" charset="0"/>
                <a:ea typeface="MS PGothic" charset="-128"/>
              </a:rPr>
              <a:t>5.</a:t>
            </a:r>
            <a:r>
              <a:rPr lang="en-US" altLang="en-US" sz="900" i="1">
                <a:latin typeface="Verdana" charset="0"/>
                <a:ea typeface="MS PGothic" charset="-128"/>
              </a:rPr>
              <a:t> </a:t>
            </a:r>
            <a:r>
              <a:rPr lang="en-US" altLang="en-US" sz="900">
                <a:latin typeface="Verdana" charset="0"/>
                <a:ea typeface="MS PGothic" charset="-128"/>
              </a:rPr>
              <a:t>Wassmann S, Laufs U, B</a:t>
            </a:r>
            <a:r>
              <a:rPr lang="en-US" altLang="en-US" sz="900">
                <a:latin typeface="Verdana" charset="0"/>
                <a:ea typeface="ＭＳ Ｐゴシック" charset="-128"/>
              </a:rPr>
              <a:t>ä</a:t>
            </a:r>
            <a:r>
              <a:rPr lang="en-US" altLang="en-US" sz="900">
                <a:latin typeface="Verdana" charset="0"/>
                <a:ea typeface="MS PGothic" charset="-128"/>
              </a:rPr>
              <a:t>umer AT, et al. Inhibition of geranylgeranylation reduces angiotensin II-mediated free radical production in vascular smooth muscle cells: involvement of angiotensin AT1 receptor expression and Rac1 GTPase. </a:t>
            </a:r>
            <a:r>
              <a:rPr lang="en-US" altLang="en-US" sz="900" i="1">
                <a:latin typeface="Verdana" charset="0"/>
                <a:ea typeface="MS PGothic" charset="-128"/>
              </a:rPr>
              <a:t>Mol Pharmacol</a:t>
            </a:r>
            <a:r>
              <a:rPr lang="en-US" altLang="en-US" sz="900">
                <a:latin typeface="Verdana" charset="0"/>
                <a:ea typeface="MS PGothic" charset="-128"/>
              </a:rPr>
              <a:t>. 2001;59:646-654. </a:t>
            </a:r>
            <a:r>
              <a:rPr lang="en-US" altLang="en-US" sz="900" b="1">
                <a:latin typeface="Verdana" charset="0"/>
                <a:ea typeface="MS PGothic" charset="-128"/>
              </a:rPr>
              <a:t>6.</a:t>
            </a:r>
            <a:r>
              <a:rPr lang="en-US" altLang="en-US" sz="900">
                <a:latin typeface="Verdana" charset="0"/>
                <a:ea typeface="MS PGothic" charset="-128"/>
              </a:rPr>
              <a:t> Xu Z, Zhao S, Zhou H, et al. Atorvastatin lowers plasma matrix metalloproteinase-9 in patients with acute coronary syndrome. </a:t>
            </a:r>
            <a:r>
              <a:rPr lang="en-US" altLang="en-US" sz="900" i="1">
                <a:latin typeface="Verdana" charset="0"/>
                <a:ea typeface="MS PGothic" charset="-128"/>
              </a:rPr>
              <a:t>Clin Chem.</a:t>
            </a:r>
            <a:r>
              <a:rPr lang="en-US" altLang="en-US" sz="900">
                <a:latin typeface="Verdana" charset="0"/>
                <a:ea typeface="MS PGothic" charset="-128"/>
              </a:rPr>
              <a:t> 2004;50:750-753.</a:t>
            </a:r>
          </a:p>
        </p:txBody>
      </p:sp>
    </p:spTree>
    <p:extLst>
      <p:ext uri="{BB962C8B-B14F-4D97-AF65-F5344CB8AC3E}">
        <p14:creationId xmlns:p14="http://schemas.microsoft.com/office/powerpoint/2010/main" xmlns="" val="178668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87701" y="268290"/>
            <a:ext cx="5668963" cy="3900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3200400" y="4208929"/>
            <a:ext cx="5458968" cy="1048684"/>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a:xfrm>
            <a:off x="3638550" y="6492875"/>
            <a:ext cx="5505450" cy="365125"/>
          </a:xfrm>
        </p:spPr>
        <p:txBody>
          <a:bodyPr/>
          <a:lstStyle>
            <a:lvl1pPr>
              <a:defRPr sz="1200" b="0">
                <a:solidFill>
                  <a:schemeClr val="tx1"/>
                </a:solidFill>
                <a:latin typeface="Calibri" charset="0"/>
                <a:ea typeface="Calibri" charset="0"/>
                <a:cs typeface="Calibri" charset="0"/>
              </a:defRPr>
            </a:lvl1pPr>
          </a:lstStyle>
          <a:p>
            <a:fld id="{DBE1AF7D-4F00-014A-9DEC-9DACF9FADB78}" type="datetime1">
              <a:rPr lang="ro-RO" smtClean="0"/>
              <a:pPr/>
              <a:t>24.11.2016</a:t>
            </a:fld>
            <a:endParaRPr lang="en-US"/>
          </a:p>
        </p:txBody>
      </p:sp>
      <p:sp>
        <p:nvSpPr>
          <p:cNvPr id="7" name="Footer Placeholder 4"/>
          <p:cNvSpPr>
            <a:spLocks noGrp="1"/>
          </p:cNvSpPr>
          <p:nvPr>
            <p:ph type="ftr" sz="quarter" idx="11"/>
          </p:nvPr>
        </p:nvSpPr>
        <p:spPr>
          <a:xfrm>
            <a:off x="3219451" y="6356352"/>
            <a:ext cx="4735513" cy="365125"/>
          </a:xfrm>
        </p:spPr>
        <p:txBody>
          <a:bodyPr wrap="square" numCol="1" anchorCtr="0" compatLnSpc="1">
            <a:prstTxWarp prst="textNoShape">
              <a:avLst/>
            </a:prstTxWarp>
          </a:bodyPr>
          <a:lstStyle>
            <a:lvl1pPr fontAlgn="base">
              <a:spcBef>
                <a:spcPct val="0"/>
              </a:spcBef>
              <a:spcAft>
                <a:spcPct val="0"/>
              </a:spcAft>
              <a:defRPr>
                <a:solidFill>
                  <a:srgbClr val="858585"/>
                </a:solidFill>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xmlns="" val="102910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48639" y="268290"/>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200"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A978709D-3273-8646-ACCA-C037300E0682}" type="datetime1">
              <a:rPr lang="ro-RO" smtClean="0"/>
              <a:pPr/>
              <a:t>24.11.2016</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cxnSp>
        <p:nvCxnSpPr>
          <p:cNvPr id="12" name="Straight Connector 11"/>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122072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48639" y="268290"/>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200"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7364EDFB-7E96-D34A-B011-672B37EA3D72}" type="datetime1">
              <a:rPr lang="ro-RO" smtClean="0"/>
              <a:pPr/>
              <a:t>24.11.2016</a:t>
            </a:fld>
            <a:endParaRPr lang="en-US"/>
          </a:p>
        </p:txBody>
      </p:sp>
      <p:sp>
        <p:nvSpPr>
          <p:cNvPr id="10" name="Footer Placeholder 5"/>
          <p:cNvSpPr>
            <a:spLocks noGrp="1"/>
          </p:cNvSpPr>
          <p:nvPr>
            <p:ph type="ftr" sz="quarter" idx="17"/>
          </p:nvPr>
        </p:nvSpPr>
        <p:spPr/>
        <p:txBody>
          <a:bodyPr/>
          <a:lstStyle>
            <a:lvl1pPr>
              <a:defRPr/>
            </a:lvl1pPr>
          </a:lstStyle>
          <a:p>
            <a:pPr>
              <a:defRPr/>
            </a:pPr>
            <a:endParaRPr lang="en-US"/>
          </a:p>
        </p:txBody>
      </p:sp>
      <p:cxnSp>
        <p:nvCxnSpPr>
          <p:cNvPr id="14" name="Straight Connector 13"/>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202638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8148639" y="268290"/>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C6BFA503-8B30-A740-91E9-35014AF91C7C}" type="datetime1">
              <a:rPr lang="ro-RO" smtClean="0"/>
              <a:pPr/>
              <a:t>24.11.2016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cxnSp>
        <p:nvCxnSpPr>
          <p:cNvPr id="7" name="Straight Connector 6"/>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438763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8148639" y="268290"/>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fld id="{678A3C1E-D77A-B54B-BF3B-2E60DA480179}" type="datetime1">
              <a:rPr lang="ro-RO" smtClean="0"/>
              <a:pPr/>
              <a:t>24.11.2016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cxnSp>
        <p:nvCxnSpPr>
          <p:cNvPr id="6" name="Straight Connector 5"/>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993209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8148639" y="268290"/>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057401"/>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E3E9E87F-AE8A-8246-AFF4-58D7BD8E1ECC}" type="datetime1">
              <a:rPr lang="ro-RO" smtClean="0"/>
              <a:pPr/>
              <a:t>24.11.2016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cxnSp>
        <p:nvCxnSpPr>
          <p:cNvPr id="9" name="Straight Connector 8"/>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987371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p:cNvSpPr/>
          <p:nvPr/>
        </p:nvSpPr>
        <p:spPr>
          <a:xfrm>
            <a:off x="4746625" y="268290"/>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1"/>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en-US" noProof="0" smtClean="0"/>
              <a:t>Click icon to add picture</a:t>
            </a:r>
            <a:endParaRPr noProof="0"/>
          </a:p>
        </p:txBody>
      </p:sp>
      <p:sp>
        <p:nvSpPr>
          <p:cNvPr id="6" name="Date Placeholder 4"/>
          <p:cNvSpPr>
            <a:spLocks noGrp="1"/>
          </p:cNvSpPr>
          <p:nvPr>
            <p:ph type="dt" sz="half" idx="14"/>
          </p:nvPr>
        </p:nvSpPr>
        <p:spPr>
          <a:xfrm>
            <a:off x="161925" y="6124577"/>
            <a:ext cx="1752600" cy="365125"/>
          </a:xfrm>
        </p:spPr>
        <p:txBody>
          <a:bodyPr/>
          <a:lstStyle>
            <a:lvl1pPr algn="l">
              <a:defRPr/>
            </a:lvl1pPr>
          </a:lstStyle>
          <a:p>
            <a:fld id="{AF809CE5-5014-ED4E-BDD0-A351CC2BF8CB}" type="datetime1">
              <a:rPr lang="ro-RO" smtClean="0"/>
              <a:pPr/>
              <a:t>24.11.2016</a:t>
            </a:fld>
            <a:endParaRPr lang="en-US"/>
          </a:p>
        </p:txBody>
      </p:sp>
      <p:sp>
        <p:nvSpPr>
          <p:cNvPr id="7" name="Footer Placeholder 5"/>
          <p:cNvSpPr>
            <a:spLocks noGrp="1"/>
          </p:cNvSpPr>
          <p:nvPr>
            <p:ph type="ftr" sz="quarter" idx="15"/>
          </p:nvPr>
        </p:nvSpPr>
        <p:spPr>
          <a:xfrm>
            <a:off x="174626" y="6356352"/>
            <a:ext cx="3863975" cy="365125"/>
          </a:xfrm>
        </p:spPr>
        <p:txBody>
          <a:bodyPr/>
          <a:lstStyle>
            <a:lvl1pPr>
              <a:defRPr/>
            </a:lvl1pPr>
          </a:lstStyle>
          <a:p>
            <a:pPr>
              <a:defRPr/>
            </a:pPr>
            <a:endParaRPr lang="en-US"/>
          </a:p>
        </p:txBody>
      </p:sp>
      <p:cxnSp>
        <p:nvCxnSpPr>
          <p:cNvPr id="9" name="Straight Connector 8"/>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38023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8788" y="4840943"/>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00770B21-27BD-DE47-8212-637EB01A1BEC}" type="datetime1">
              <a:rPr lang="ro-RO" smtClean="0"/>
              <a:pPr/>
              <a:t>24.11.2016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cxnSp>
        <p:nvCxnSpPr>
          <p:cNvPr id="9" name="Straight Connector 8"/>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3713069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939"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8788" y="4840943"/>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a:off x="3352800" y="268290"/>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1" name="Picture Placeholder 2"/>
          <p:cNvSpPr>
            <a:spLocks noGrp="1"/>
          </p:cNvSpPr>
          <p:nvPr>
            <p:ph type="pic" idx="14"/>
          </p:nvPr>
        </p:nvSpPr>
        <p:spPr>
          <a:xfrm>
            <a:off x="3352800" y="2131937"/>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Picture Placeholder 2"/>
          <p:cNvSpPr>
            <a:spLocks noGrp="1"/>
          </p:cNvSpPr>
          <p:nvPr>
            <p:ph type="pic" idx="15"/>
          </p:nvPr>
        </p:nvSpPr>
        <p:spPr>
          <a:xfrm>
            <a:off x="5750500" y="2131937"/>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9" name="Date Placeholder 4"/>
          <p:cNvSpPr>
            <a:spLocks noGrp="1"/>
          </p:cNvSpPr>
          <p:nvPr>
            <p:ph type="dt" sz="half" idx="16"/>
          </p:nvPr>
        </p:nvSpPr>
        <p:spPr/>
        <p:txBody>
          <a:bodyPr/>
          <a:lstStyle>
            <a:lvl1pPr>
              <a:defRPr/>
            </a:lvl1pPr>
          </a:lstStyle>
          <a:p>
            <a:fld id="{FA7AA5F9-C9F0-E246-A5D8-16641E1B8E0A}" type="datetime1">
              <a:rPr lang="ro-RO" smtClean="0"/>
              <a:pPr/>
              <a:t>24.11.2016</a:t>
            </a:fld>
            <a:endParaRPr lang="en-US"/>
          </a:p>
        </p:txBody>
      </p:sp>
      <p:sp>
        <p:nvSpPr>
          <p:cNvPr id="13" name="Footer Placeholder 5"/>
          <p:cNvSpPr>
            <a:spLocks noGrp="1"/>
          </p:cNvSpPr>
          <p:nvPr>
            <p:ph type="ftr" sz="quarter" idx="17"/>
          </p:nvPr>
        </p:nvSpPr>
        <p:spPr/>
        <p:txBody>
          <a:bodyPr/>
          <a:lstStyle>
            <a:lvl1pPr>
              <a:defRPr/>
            </a:lvl1pPr>
          </a:lstStyle>
          <a:p>
            <a:pPr>
              <a:defRPr/>
            </a:pPr>
            <a:endParaRPr lang="en-US"/>
          </a:p>
        </p:txBody>
      </p:sp>
      <p:cxnSp>
        <p:nvCxnSpPr>
          <p:cNvPr id="15" name="Straight Connector 14"/>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3647259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7212014" y="268290"/>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05D8F922-9DD0-9044-975B-B9826FE3A6B5}" type="datetime1">
              <a:rPr lang="ro-RO" smtClean="0"/>
              <a:pPr/>
              <a:t>24.11.2016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cxnSp>
        <p:nvCxnSpPr>
          <p:cNvPr id="8" name="Straight Connector 7"/>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3519491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8148639" y="268290"/>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Vertical Title 1"/>
          <p:cNvSpPr>
            <a:spLocks noGrp="1"/>
          </p:cNvSpPr>
          <p:nvPr>
            <p:ph type="title" orient="vert"/>
          </p:nvPr>
        </p:nvSpPr>
        <p:spPr>
          <a:xfrm>
            <a:off x="7543800" y="1035426"/>
            <a:ext cx="1322295" cy="5090739"/>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1035426"/>
            <a:ext cx="6019800" cy="5109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9A56F671-DD98-244C-A935-281EDDF733B2}" type="datetime1">
              <a:rPr lang="ro-RO" smtClean="0"/>
              <a:pPr/>
              <a:t>24.11.2016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cxnSp>
        <p:nvCxnSpPr>
          <p:cNvPr id="8" name="Straight Connector 7"/>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264894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7212014" y="268290"/>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7212013" y="6356352"/>
            <a:ext cx="1752600" cy="365125"/>
          </a:xfrm>
        </p:spPr>
        <p:txBody>
          <a:bodyPr/>
          <a:lstStyle>
            <a:lvl1pPr>
              <a:defRPr/>
            </a:lvl1pPr>
          </a:lstStyle>
          <a:p>
            <a:fld id="{7C839510-A908-0A4C-BB36-D4AA46E08E7B}" type="datetime1">
              <a:rPr lang="ro-RO" smtClean="0"/>
              <a:pPr/>
              <a:t>24.11.2016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cxnSp>
        <p:nvCxnSpPr>
          <p:cNvPr id="8" name="Straight Connector 7"/>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11507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88466822"/>
      </p:ext>
    </p:extLst>
  </p:cSld>
  <p:clrMapOvr>
    <a:masterClrMapping/>
  </p:clrMapOvr>
  <p:transition advClick="0" advTm="15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5" y="1628775"/>
            <a:ext cx="4136781"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8458" y="1628775"/>
            <a:ext cx="413678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9011849"/>
      </p:ext>
    </p:extLst>
  </p:cSld>
  <p:clrMapOvr>
    <a:masterClrMapping/>
  </p:clrMapOvr>
  <p:transition advClick="0" advTm="15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960666424"/>
      </p:ext>
    </p:extLst>
  </p:cSld>
  <p:clrMapOvr>
    <a:masterClrMapping/>
  </p:clrMapOvr>
  <p:transition advClick="0" advTm="15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87933337"/>
      </p:ext>
    </p:extLst>
  </p:cSld>
  <p:clrMapOvr>
    <a:masterClrMapping/>
  </p:clrMapOvr>
  <p:transition advClick="0" advTm="1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3187701" y="268290"/>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2" y="5257801"/>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3200401" y="2877671"/>
            <a:ext cx="5646867" cy="1280160"/>
          </a:xfrm>
        </p:spPr>
        <p:txBody>
          <a:bodyPr rtlCol="0">
            <a:normAutofit/>
          </a:bodyPr>
          <a:lstStyle>
            <a:lvl1pPr>
              <a:buNone/>
              <a:defRPr/>
            </a:lvl1pPr>
          </a:lstStyle>
          <a:p>
            <a:pPr lvl="0"/>
            <a:r>
              <a:rPr lang="en-US" noProof="0" smtClean="0"/>
              <a:t>Click icon to add picture</a:t>
            </a:r>
            <a:endParaRPr noProof="0"/>
          </a:p>
        </p:txBody>
      </p:sp>
      <p:sp>
        <p:nvSpPr>
          <p:cNvPr id="7" name="Date Placeholder 3"/>
          <p:cNvSpPr>
            <a:spLocks noGrp="1"/>
          </p:cNvSpPr>
          <p:nvPr>
            <p:ph type="dt" sz="half" idx="14"/>
          </p:nvPr>
        </p:nvSpPr>
        <p:spPr>
          <a:xfrm>
            <a:off x="3276600" y="390527"/>
            <a:ext cx="5499100" cy="365125"/>
          </a:xfrm>
        </p:spPr>
        <p:txBody>
          <a:bodyPr/>
          <a:lstStyle>
            <a:lvl1pPr>
              <a:defRPr sz="2200" b="0">
                <a:solidFill>
                  <a:schemeClr val="bg1"/>
                </a:solidFill>
              </a:defRPr>
            </a:lvl1pPr>
          </a:lstStyle>
          <a:p>
            <a:fld id="{2408EF37-0806-D644-A71D-3C4F3518BEF5}" type="datetime1">
              <a:rPr lang="ro-RO" smtClean="0"/>
              <a:pPr/>
              <a:t>24.11.2016</a:t>
            </a:fld>
            <a:endParaRPr lang="en-US"/>
          </a:p>
        </p:txBody>
      </p:sp>
      <p:sp>
        <p:nvSpPr>
          <p:cNvPr id="8" name="Footer Placeholder 4"/>
          <p:cNvSpPr>
            <a:spLocks noGrp="1"/>
          </p:cNvSpPr>
          <p:nvPr>
            <p:ph type="ftr" sz="quarter" idx="15"/>
          </p:nvPr>
        </p:nvSpPr>
        <p:spPr>
          <a:xfrm>
            <a:off x="3213101" y="6356352"/>
            <a:ext cx="4735513" cy="365125"/>
          </a:xfrm>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8266113" y="6356352"/>
            <a:ext cx="685800" cy="365125"/>
          </a:xfrm>
        </p:spPr>
        <p:txBody>
          <a:bodyPr/>
          <a:lstStyle>
            <a:lvl1pPr>
              <a:defRPr sz="1100">
                <a:solidFill>
                  <a:srgbClr val="858585"/>
                </a:solidFill>
              </a:defRPr>
            </a:lvl1pPr>
          </a:lstStyle>
          <a:p>
            <a:fld id="{4B4D7756-6082-4E4E-A1BE-89EBB312D019}" type="slidenum">
              <a:rPr lang="en-US"/>
              <a:pPr/>
              <a:t>‹#›</a:t>
            </a:fld>
            <a:endParaRPr lang="en-US"/>
          </a:p>
        </p:txBody>
      </p:sp>
    </p:spTree>
    <p:extLst>
      <p:ext uri="{BB962C8B-B14F-4D97-AF65-F5344CB8AC3E}">
        <p14:creationId xmlns:p14="http://schemas.microsoft.com/office/powerpoint/2010/main" xmlns="" val="107935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4"/>
          <p:cNvSpPr/>
          <p:nvPr/>
        </p:nvSpPr>
        <p:spPr>
          <a:xfrm>
            <a:off x="269875" y="268290"/>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178424"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4" y="2209802"/>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smtClean="0"/>
              <a:t>Click icon to add picture</a:t>
            </a:r>
            <a:endParaRPr noProof="0"/>
          </a:p>
        </p:txBody>
      </p:sp>
      <p:sp>
        <p:nvSpPr>
          <p:cNvPr id="6" name="Date Placeholder 3"/>
          <p:cNvSpPr>
            <a:spLocks noGrp="1"/>
          </p:cNvSpPr>
          <p:nvPr>
            <p:ph type="dt" sz="half" idx="14"/>
          </p:nvPr>
        </p:nvSpPr>
        <p:spPr>
          <a:xfrm>
            <a:off x="7212013" y="6356352"/>
            <a:ext cx="1752600" cy="365125"/>
          </a:xfrm>
        </p:spPr>
        <p:txBody>
          <a:bodyPr/>
          <a:lstStyle>
            <a:lvl1pPr>
              <a:defRPr/>
            </a:lvl1pPr>
          </a:lstStyle>
          <a:p>
            <a:fld id="{32C74D34-1E51-754E-AC7C-7BFA421B00D4}" type="datetime1">
              <a:rPr lang="ro-RO" smtClean="0"/>
              <a:pPr/>
              <a:t>24.11.2016</a:t>
            </a:fld>
            <a:endParaRPr lang="en-US"/>
          </a:p>
        </p:txBody>
      </p:sp>
      <p:sp>
        <p:nvSpPr>
          <p:cNvPr id="7" name="Footer Placeholder 4"/>
          <p:cNvSpPr>
            <a:spLocks noGrp="1"/>
          </p:cNvSpPr>
          <p:nvPr>
            <p:ph type="ftr" sz="quarter" idx="15"/>
          </p:nvPr>
        </p:nvSpPr>
        <p:spPr>
          <a:xfrm>
            <a:off x="2178050" y="6356352"/>
            <a:ext cx="4927600" cy="365125"/>
          </a:xfrm>
        </p:spPr>
        <p:txBody>
          <a:bodyPr/>
          <a:lstStyle>
            <a:lvl1pPr>
              <a:defRPr/>
            </a:lvl1pPr>
          </a:lstStyle>
          <a:p>
            <a:pPr>
              <a:defRPr/>
            </a:pPr>
            <a:endParaRPr lang="en-US"/>
          </a:p>
        </p:txBody>
      </p:sp>
      <p:sp>
        <p:nvSpPr>
          <p:cNvPr id="8" name="Slide Number Placeholder 5"/>
          <p:cNvSpPr>
            <a:spLocks noGrp="1"/>
          </p:cNvSpPr>
          <p:nvPr>
            <p:ph type="sldNum" sz="quarter" idx="16"/>
          </p:nvPr>
        </p:nvSpPr>
        <p:spPr>
          <a:xfrm>
            <a:off x="331788" y="360365"/>
            <a:ext cx="506412" cy="365125"/>
          </a:xfrm>
        </p:spPr>
        <p:txBody>
          <a:bodyPr/>
          <a:lstStyle>
            <a:lvl1pPr>
              <a:defRPr/>
            </a:lvl1pPr>
          </a:lstStyle>
          <a:p>
            <a:fld id="{23D76E67-FAA2-0942-A560-B3F56D9D0D7F}" type="slidenum">
              <a:rPr lang="en-US"/>
              <a:pPr/>
              <a:t>‹#›</a:t>
            </a:fld>
            <a:endParaRPr lang="en-US"/>
          </a:p>
        </p:txBody>
      </p:sp>
    </p:spTree>
    <p:extLst>
      <p:ext uri="{BB962C8B-B14F-4D97-AF65-F5344CB8AC3E}">
        <p14:creationId xmlns:p14="http://schemas.microsoft.com/office/powerpoint/2010/main" xmlns="" val="8687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09802" y="3429000"/>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2"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5562601" y="6356352"/>
            <a:ext cx="1622425" cy="365125"/>
          </a:xfrm>
        </p:spPr>
        <p:txBody>
          <a:bodyPr/>
          <a:lstStyle>
            <a:lvl1pPr>
              <a:defRPr/>
            </a:lvl1pPr>
          </a:lstStyle>
          <a:p>
            <a:fld id="{F6FAF3BE-2115-2F47-83AD-A5C1999C5F53}" type="datetime1">
              <a:rPr lang="ro-RO" smtClean="0"/>
              <a:pPr/>
              <a:t>24.11.2016</a:t>
            </a:fld>
            <a:endParaRPr lang="en-US"/>
          </a:p>
        </p:txBody>
      </p:sp>
      <p:sp>
        <p:nvSpPr>
          <p:cNvPr id="6" name="Footer Placeholder 4"/>
          <p:cNvSpPr>
            <a:spLocks noGrp="1"/>
          </p:cNvSpPr>
          <p:nvPr>
            <p:ph type="ftr" sz="quarter" idx="11"/>
          </p:nvPr>
        </p:nvSpPr>
        <p:spPr>
          <a:xfrm>
            <a:off x="174626" y="6356352"/>
            <a:ext cx="5311775"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607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69875" y="4773615"/>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smtClean="0"/>
              <a:t>Click icon to add picture</a:t>
            </a:r>
            <a:endParaRPr noProof="0"/>
          </a:p>
        </p:txBody>
      </p:sp>
      <p:sp>
        <p:nvSpPr>
          <p:cNvPr id="6" name="Slide Number Placeholder 5"/>
          <p:cNvSpPr>
            <a:spLocks noGrp="1"/>
          </p:cNvSpPr>
          <p:nvPr>
            <p:ph type="sldNum" sz="quarter" idx="14"/>
          </p:nvPr>
        </p:nvSpPr>
        <p:spPr>
          <a:xfrm>
            <a:off x="350839" y="6105527"/>
            <a:ext cx="506412" cy="365125"/>
          </a:xfrm>
        </p:spPr>
        <p:txBody>
          <a:bodyPr/>
          <a:lstStyle>
            <a:lvl1pPr>
              <a:defRPr/>
            </a:lvl1pPr>
          </a:lstStyle>
          <a:p>
            <a:fld id="{56AE8AA8-44D6-654B-8DB0-376C20D03EE4}" type="slidenum">
              <a:rPr lang="en-US"/>
              <a:pPr/>
              <a:t>‹#›</a:t>
            </a:fld>
            <a:endParaRPr lang="en-US"/>
          </a:p>
        </p:txBody>
      </p:sp>
    </p:spTree>
    <p:extLst>
      <p:ext uri="{BB962C8B-B14F-4D97-AF65-F5344CB8AC3E}">
        <p14:creationId xmlns:p14="http://schemas.microsoft.com/office/powerpoint/2010/main" xmlns="" val="299225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8148639" y="268290"/>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200"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DC1DAA63-6153-1D44-B780-CC931B936E22}" type="datetime1">
              <a:rPr lang="ro-RO" smtClean="0"/>
              <a:pPr/>
              <a:t>24.11.2016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cxnSp>
        <p:nvCxnSpPr>
          <p:cNvPr id="9" name="Straight Connector 8"/>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116711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8148639" y="268290"/>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3"/>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3"/>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fld id="{5E0D2BD2-B4A4-9C40-87C6-95C148B9BEE5}" type="datetime1">
              <a:rPr lang="ro-RO" smtClean="0"/>
              <a:pPr/>
              <a:t>24.11.2016</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cxnSp>
        <p:nvCxnSpPr>
          <p:cNvPr id="11" name="Straight Connector 10"/>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164108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4"/>
          <p:cNvSpPr/>
          <p:nvPr/>
        </p:nvSpPr>
        <p:spPr>
          <a:xfrm>
            <a:off x="8148639" y="268290"/>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200"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AC5CD313-493B-964A-BE87-34FBD4444CA7}" type="datetime1">
              <a:rPr lang="ro-RO" smtClean="0"/>
              <a:pPr/>
              <a:t>24.11.2016</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cxnSp>
        <p:nvCxnSpPr>
          <p:cNvPr id="10" name="Straight Connector 9"/>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12"/>
          </p:nvPr>
        </p:nvSpPr>
        <p:spPr>
          <a:xfrm>
            <a:off x="8351588" y="265365"/>
            <a:ext cx="506412" cy="365125"/>
          </a:xfrm>
        </p:spPr>
        <p:txBody>
          <a:bodyPr/>
          <a:lstStyle>
            <a:lvl1pPr>
              <a:defRPr sz="1600">
                <a:latin typeface="Calibri" charset="0"/>
                <a:ea typeface="Calibri" charset="0"/>
                <a:cs typeface="Calibri" charset="0"/>
              </a:defRPr>
            </a:lvl1pPr>
          </a:lstStyle>
          <a:p>
            <a:fld id="{9C167C3B-7ABF-4741-AEFE-188D3719C727}" type="slidenum">
              <a:rPr lang="en-US" smtClean="0"/>
              <a:pPr/>
              <a:t>‹#›</a:t>
            </a:fld>
            <a:endParaRPr lang="en-US" dirty="0"/>
          </a:p>
        </p:txBody>
      </p:sp>
    </p:spTree>
    <p:extLst>
      <p:ext uri="{BB962C8B-B14F-4D97-AF65-F5344CB8AC3E}">
        <p14:creationId xmlns:p14="http://schemas.microsoft.com/office/powerpoint/2010/main" xmlns="" val="13746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650875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209802"/>
            <a:ext cx="6508750" cy="39163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199313" y="6356352"/>
            <a:ext cx="1752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858585"/>
                </a:solidFill>
                <a:latin typeface="Century Gothic" charset="0"/>
              </a:defRPr>
            </a:lvl1pPr>
          </a:lstStyle>
          <a:p>
            <a:fld id="{25EE46E1-0D88-114C-A4FB-7C15FD5AFCFD}" type="datetime1">
              <a:rPr lang="ro-RO" smtClean="0"/>
              <a:pPr/>
              <a:t>24.11.2016</a:t>
            </a:fld>
            <a:endParaRPr lang="en-US"/>
          </a:p>
        </p:txBody>
      </p:sp>
      <p:sp>
        <p:nvSpPr>
          <p:cNvPr id="5" name="Footer Placeholder 4"/>
          <p:cNvSpPr>
            <a:spLocks noGrp="1"/>
          </p:cNvSpPr>
          <p:nvPr>
            <p:ph type="ftr" sz="quarter" idx="3"/>
          </p:nvPr>
        </p:nvSpPr>
        <p:spPr>
          <a:xfrm>
            <a:off x="174625" y="6356352"/>
            <a:ext cx="60071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2">
                    <a:lumMod val="60000"/>
                    <a:lumOff val="4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56588" y="360365"/>
            <a:ext cx="506412" cy="365125"/>
          </a:xfrm>
          <a:prstGeom prst="rect">
            <a:avLst/>
          </a:prstGeom>
        </p:spPr>
        <p:txBody>
          <a:bodyPr vert="horz" wrap="square" lIns="91440" tIns="45720" rIns="91440" bIns="45720" numCol="1" anchor="ctr" anchorCtr="0" compatLnSpc="1">
            <a:prstTxWarp prst="textNoShape">
              <a:avLst/>
            </a:prstTxWarp>
          </a:bodyPr>
          <a:lstStyle>
            <a:lvl1pPr algn="r">
              <a:defRPr sz="2200" b="1">
                <a:solidFill>
                  <a:schemeClr val="bg1"/>
                </a:solidFill>
                <a:latin typeface="Century Gothic" charset="0"/>
              </a:defRPr>
            </a:lvl1pPr>
          </a:lstStyle>
          <a:p>
            <a:fld id="{C90515C5-06DC-F641-A8EF-26727519FB30}" type="slidenum">
              <a:rPr lang="en-US"/>
              <a:pPr/>
              <a:t>‹#›</a:t>
            </a:fld>
            <a:endParaRPr lang="en-US"/>
          </a:p>
        </p:txBody>
      </p:sp>
      <p:cxnSp>
        <p:nvCxnSpPr>
          <p:cNvPr id="7" name="Straight Connector 6"/>
          <p:cNvCxnSpPr/>
          <p:nvPr userDrawn="1"/>
        </p:nvCxnSpPr>
        <p:spPr>
          <a:xfrm>
            <a:off x="8088313" y="6235700"/>
            <a:ext cx="12700" cy="622300"/>
          </a:xfrm>
          <a:prstGeom prst="line">
            <a:avLst/>
          </a:prstGeom>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Lst>
  <p:hf hdr="0" ftr="0"/>
  <p:txStyles>
    <p:titleStyle>
      <a:lvl1pPr algn="l" rtl="0" eaLnBrk="0" fontAlgn="base" hangingPunct="0">
        <a:spcBef>
          <a:spcPct val="0"/>
        </a:spcBef>
        <a:spcAft>
          <a:spcPct val="0"/>
        </a:spcAft>
        <a:defRPr sz="3600" kern="1200">
          <a:solidFill>
            <a:schemeClr val="accent1"/>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accent1"/>
          </a:solidFill>
          <a:latin typeface="Century Gothic" charset="0"/>
          <a:ea typeface="MS PGothic" pitchFamily="34" charset="-128"/>
          <a:cs typeface="MS PGothic" charset="0"/>
        </a:defRPr>
      </a:lvl2pPr>
      <a:lvl3pPr algn="l" rtl="0" eaLnBrk="0" fontAlgn="base" hangingPunct="0">
        <a:spcBef>
          <a:spcPct val="0"/>
        </a:spcBef>
        <a:spcAft>
          <a:spcPct val="0"/>
        </a:spcAft>
        <a:defRPr sz="3600">
          <a:solidFill>
            <a:schemeClr val="accent1"/>
          </a:solidFill>
          <a:latin typeface="Century Gothic" charset="0"/>
          <a:ea typeface="MS PGothic" pitchFamily="34" charset="-128"/>
          <a:cs typeface="MS PGothic" charset="0"/>
        </a:defRPr>
      </a:lvl3pPr>
      <a:lvl4pPr algn="l" rtl="0" eaLnBrk="0" fontAlgn="base" hangingPunct="0">
        <a:spcBef>
          <a:spcPct val="0"/>
        </a:spcBef>
        <a:spcAft>
          <a:spcPct val="0"/>
        </a:spcAft>
        <a:defRPr sz="3600">
          <a:solidFill>
            <a:schemeClr val="accent1"/>
          </a:solidFill>
          <a:latin typeface="Century Gothic" charset="0"/>
          <a:ea typeface="MS PGothic" pitchFamily="34" charset="-128"/>
          <a:cs typeface="MS PGothic" charset="0"/>
        </a:defRPr>
      </a:lvl4pPr>
      <a:lvl5pPr algn="l" rtl="0" eaLnBrk="0" fontAlgn="base" hangingPunct="0">
        <a:spcBef>
          <a:spcPct val="0"/>
        </a:spcBef>
        <a:spcAft>
          <a:spcPct val="0"/>
        </a:spcAft>
        <a:defRPr sz="3600">
          <a:solidFill>
            <a:schemeClr val="accent1"/>
          </a:solidFill>
          <a:latin typeface="Century Gothic" charset="0"/>
          <a:ea typeface="MS PGothic" pitchFamily="34" charset="-128"/>
          <a:cs typeface="MS PGothic" charset="0"/>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p:titleStyle>
    <p:bodyStyle>
      <a:lvl1pPr marL="228600" indent="-228600" algn="l" rtl="0" eaLnBrk="0" fontAlgn="base" hangingPunct="0">
        <a:spcBef>
          <a:spcPts val="1800"/>
        </a:spcBef>
        <a:spcAft>
          <a:spcPct val="0"/>
        </a:spcAft>
        <a:buClr>
          <a:schemeClr val="accent1"/>
        </a:buClr>
        <a:buSzPct val="100000"/>
        <a:buFont typeface="Wingdings 2" charset="0"/>
        <a:buChar char="¡"/>
        <a:defRPr sz="2000" kern="1200">
          <a:solidFill>
            <a:schemeClr val="tx2"/>
          </a:solidFill>
          <a:latin typeface="+mn-lt"/>
          <a:ea typeface="MS PGothic" pitchFamily="34" charset="-128"/>
          <a:cs typeface="MS PGothic" charset="0"/>
        </a:defRPr>
      </a:lvl1pPr>
      <a:lvl2pPr marL="4572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n-lt"/>
          <a:ea typeface="MS PGothic" pitchFamily="34" charset="-128"/>
          <a:cs typeface="MS PGothic" charset="0"/>
        </a:defRPr>
      </a:lvl2pPr>
      <a:lvl3pPr marL="6858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n-lt"/>
          <a:ea typeface="MS PGothic" pitchFamily="34" charset="-128"/>
          <a:cs typeface="MS PGothic" charset="0"/>
        </a:defRPr>
      </a:lvl3pPr>
      <a:lvl4pPr marL="914400" indent="-228600" algn="l" rtl="0" eaLnBrk="0" fontAlgn="base" hangingPunct="0">
        <a:spcBef>
          <a:spcPts val="600"/>
        </a:spcBef>
        <a:spcAft>
          <a:spcPct val="0"/>
        </a:spcAft>
        <a:buClr>
          <a:srgbClr val="4D0000"/>
        </a:buClr>
        <a:buSzPct val="100000"/>
        <a:buFont typeface="Wingdings 2" charset="0"/>
        <a:buChar char="¡"/>
        <a:defRPr kern="1200">
          <a:solidFill>
            <a:schemeClr val="tx2"/>
          </a:solidFill>
          <a:latin typeface="+mn-lt"/>
          <a:ea typeface="MS PGothic" pitchFamily="34" charset="-128"/>
          <a:cs typeface="MS PGothic" charset="0"/>
        </a:defRPr>
      </a:lvl4pPr>
      <a:lvl5pPr marL="1143000" indent="-228600" algn="l" rtl="0" eaLnBrk="0" fontAlgn="base" hangingPunct="0">
        <a:spcBef>
          <a:spcPts val="600"/>
        </a:spcBef>
        <a:spcAft>
          <a:spcPct val="0"/>
        </a:spcAft>
        <a:buClr>
          <a:schemeClr val="accent1"/>
        </a:buClr>
        <a:buSzPct val="100000"/>
        <a:buFont typeface="Wingdings 2" charset="0"/>
        <a:buChar char="¡"/>
        <a:defRPr kern="1200">
          <a:solidFill>
            <a:schemeClr val="tx2"/>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3" y="1628775"/>
            <a:ext cx="8414238" cy="424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de-CH" smtClean="0"/>
              <a:t>Level 2</a:t>
            </a:r>
          </a:p>
          <a:p>
            <a:pPr lvl="2"/>
            <a:r>
              <a:rPr lang="de-CH" smtClean="0"/>
              <a:t>Level 4</a:t>
            </a:r>
          </a:p>
          <a:p>
            <a:pPr lvl="3"/>
            <a:r>
              <a:rPr lang="de-CH" smtClean="0"/>
              <a:t>Level 5</a:t>
            </a:r>
          </a:p>
          <a:p>
            <a:pPr lvl="4"/>
            <a:r>
              <a:rPr lang="de-CH" smtClean="0"/>
              <a:t>Level 6</a:t>
            </a:r>
            <a:endParaRPr lang="en-US" smtClean="0"/>
          </a:p>
        </p:txBody>
      </p:sp>
      <p:pic>
        <p:nvPicPr>
          <p:cNvPr id="1027" name="Picture 146" descr="BW-Bank_Logo_0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11512" y="6311900"/>
            <a:ext cx="1718896"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184" descr="Cobas_logo_PPT"/>
          <p:cNvPicPr>
            <a:picLocks noChangeAspect="1" noChangeArrowheads="1"/>
          </p:cNvPicPr>
          <p:nvPr/>
        </p:nvPicPr>
        <p:blipFill>
          <a:blip r:embed="rId7">
            <a:extLst>
              <a:ext uri="{28A0092B-C50C-407E-A947-70E740481C1C}">
                <a14:useLocalDpi xmlns:a14="http://schemas.microsoft.com/office/drawing/2010/main" xmlns="" val="0"/>
              </a:ext>
            </a:extLst>
          </a:blip>
          <a:srcRect r="-7460" b="-7356"/>
          <a:stretch>
            <a:fillRect/>
          </a:stretch>
        </p:blipFill>
        <p:spPr bwMode="auto">
          <a:xfrm>
            <a:off x="7778266" y="6103947"/>
            <a:ext cx="1181100" cy="54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32"/>
          <p:cNvSpPr>
            <a:spLocks noGrp="1" noChangeArrowheads="1"/>
          </p:cNvSpPr>
          <p:nvPr>
            <p:ph type="title"/>
          </p:nvPr>
        </p:nvSpPr>
        <p:spPr bwMode="gray">
          <a:xfrm>
            <a:off x="388332" y="314329"/>
            <a:ext cx="8430357" cy="124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Title Imago Bold 26 pt.</a:t>
            </a:r>
            <a:br>
              <a:rPr lang="de-DE" smtClean="0"/>
            </a:br>
            <a:endParaRPr lang="de-DE" smtClean="0"/>
          </a:p>
        </p:txBody>
      </p:sp>
      <p:pic>
        <p:nvPicPr>
          <p:cNvPr id="1030" name="Picture 180" descr="D1"/>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274027" y="6164272"/>
            <a:ext cx="498231"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037910172"/>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Lst>
  <p:transition advClick="0" advTm="15000">
    <p:fade/>
  </p:transition>
  <p:timing>
    <p:tnLst>
      <p:par>
        <p:cTn id="1" dur="indefinite" restart="never" nodeType="tmRoot"/>
      </p:par>
    </p:tnLst>
  </p:timing>
  <p:hf hdr="0" ftr="0"/>
  <p:txStyles>
    <p:titleStyle>
      <a:lvl1pPr algn="l" rtl="0" eaLnBrk="0" fontAlgn="base" hangingPunct="0">
        <a:spcBef>
          <a:spcPct val="50000"/>
        </a:spcBef>
        <a:spcAft>
          <a:spcPct val="0"/>
        </a:spcAft>
        <a:defRPr sz="2600" b="1">
          <a:solidFill>
            <a:srgbClr val="000000"/>
          </a:solidFill>
          <a:latin typeface="+mj-lt"/>
          <a:ea typeface="+mj-ea"/>
          <a:cs typeface="+mj-cs"/>
        </a:defRPr>
      </a:lvl1pPr>
      <a:lvl2pPr algn="l" rtl="0" eaLnBrk="0" fontAlgn="base" hangingPunct="0">
        <a:spcBef>
          <a:spcPct val="50000"/>
        </a:spcBef>
        <a:spcAft>
          <a:spcPct val="0"/>
        </a:spcAft>
        <a:defRPr sz="2600" b="1">
          <a:solidFill>
            <a:srgbClr val="000000"/>
          </a:solidFill>
          <a:latin typeface="Imago" pitchFamily="2" charset="0"/>
          <a:cs typeface="Arial" charset="0"/>
        </a:defRPr>
      </a:lvl2pPr>
      <a:lvl3pPr algn="l" rtl="0" eaLnBrk="0" fontAlgn="base" hangingPunct="0">
        <a:spcBef>
          <a:spcPct val="50000"/>
        </a:spcBef>
        <a:spcAft>
          <a:spcPct val="0"/>
        </a:spcAft>
        <a:defRPr sz="2600" b="1">
          <a:solidFill>
            <a:srgbClr val="000000"/>
          </a:solidFill>
          <a:latin typeface="Imago" pitchFamily="2" charset="0"/>
          <a:cs typeface="Arial" charset="0"/>
        </a:defRPr>
      </a:lvl3pPr>
      <a:lvl4pPr algn="l" rtl="0" eaLnBrk="0" fontAlgn="base" hangingPunct="0">
        <a:spcBef>
          <a:spcPct val="50000"/>
        </a:spcBef>
        <a:spcAft>
          <a:spcPct val="0"/>
        </a:spcAft>
        <a:defRPr sz="2600" b="1">
          <a:solidFill>
            <a:srgbClr val="000000"/>
          </a:solidFill>
          <a:latin typeface="Imago" pitchFamily="2" charset="0"/>
          <a:cs typeface="Arial" charset="0"/>
        </a:defRPr>
      </a:lvl4pPr>
      <a:lvl5pPr algn="l" rtl="0" eaLnBrk="0" fontAlgn="base" hangingPunct="0">
        <a:spcBef>
          <a:spcPct val="50000"/>
        </a:spcBef>
        <a:spcAft>
          <a:spcPct val="0"/>
        </a:spcAft>
        <a:defRPr sz="2600" b="1">
          <a:solidFill>
            <a:srgbClr val="000000"/>
          </a:solidFill>
          <a:latin typeface="Imago" pitchFamily="2" charset="0"/>
          <a:cs typeface="Arial" charset="0"/>
        </a:defRPr>
      </a:lvl5pPr>
      <a:lvl6pPr marL="457200" algn="l" rtl="0" fontAlgn="base">
        <a:spcBef>
          <a:spcPct val="50000"/>
        </a:spcBef>
        <a:spcAft>
          <a:spcPct val="0"/>
        </a:spcAft>
        <a:defRPr sz="2600" b="1">
          <a:solidFill>
            <a:srgbClr val="000000"/>
          </a:solidFill>
          <a:latin typeface="Imago" pitchFamily="2" charset="0"/>
          <a:cs typeface="Arial" charset="0"/>
        </a:defRPr>
      </a:lvl6pPr>
      <a:lvl7pPr marL="914400" algn="l" rtl="0" fontAlgn="base">
        <a:spcBef>
          <a:spcPct val="50000"/>
        </a:spcBef>
        <a:spcAft>
          <a:spcPct val="0"/>
        </a:spcAft>
        <a:defRPr sz="2600" b="1">
          <a:solidFill>
            <a:srgbClr val="000000"/>
          </a:solidFill>
          <a:latin typeface="Imago" pitchFamily="2" charset="0"/>
          <a:cs typeface="Arial" charset="0"/>
        </a:defRPr>
      </a:lvl7pPr>
      <a:lvl8pPr marL="1371600" algn="l" rtl="0" fontAlgn="base">
        <a:spcBef>
          <a:spcPct val="50000"/>
        </a:spcBef>
        <a:spcAft>
          <a:spcPct val="0"/>
        </a:spcAft>
        <a:defRPr sz="2600" b="1">
          <a:solidFill>
            <a:srgbClr val="000000"/>
          </a:solidFill>
          <a:latin typeface="Imago" pitchFamily="2" charset="0"/>
          <a:cs typeface="Arial" charset="0"/>
        </a:defRPr>
      </a:lvl8pPr>
      <a:lvl9pPr marL="1828800" algn="l" rtl="0" fontAlgn="base">
        <a:spcBef>
          <a:spcPct val="50000"/>
        </a:spcBef>
        <a:spcAft>
          <a:spcPct val="0"/>
        </a:spcAft>
        <a:defRPr sz="2600" b="1">
          <a:solidFill>
            <a:srgbClr val="000000"/>
          </a:solidFill>
          <a:latin typeface="Imago" pitchFamily="2" charset="0"/>
          <a:cs typeface="Arial" charset="0"/>
        </a:defRPr>
      </a:lvl9pPr>
    </p:titleStyle>
    <p:bodyStyle>
      <a:lvl1pPr marL="342900" indent="-342900" algn="l" rtl="0" eaLnBrk="0" fontAlgn="base" hangingPunct="0">
        <a:lnSpc>
          <a:spcPct val="105000"/>
        </a:lnSpc>
        <a:spcBef>
          <a:spcPct val="0"/>
        </a:spcBef>
        <a:spcAft>
          <a:spcPct val="0"/>
        </a:spcAft>
        <a:buClr>
          <a:schemeClr val="tx1"/>
        </a:buClr>
        <a:buFont typeface="Arial" pitchFamily="34" charset="0"/>
        <a:buChar char="•"/>
        <a:tabLst>
          <a:tab pos="3225800" algn="l"/>
        </a:tabLst>
        <a:defRPr sz="2000">
          <a:solidFill>
            <a:schemeClr val="tx1"/>
          </a:solidFill>
          <a:latin typeface="+mn-lt"/>
          <a:ea typeface="+mn-ea"/>
          <a:cs typeface="+mn-cs"/>
        </a:defRPr>
      </a:lvl1pPr>
      <a:lvl2pPr marL="504825" indent="-342900" algn="l" rtl="0" eaLnBrk="0" fontAlgn="base" hangingPunct="0">
        <a:lnSpc>
          <a:spcPct val="105000"/>
        </a:lnSpc>
        <a:spcBef>
          <a:spcPct val="0"/>
        </a:spcBef>
        <a:spcAft>
          <a:spcPct val="0"/>
        </a:spcAft>
        <a:buClr>
          <a:schemeClr val="tx1"/>
        </a:buClr>
        <a:buFont typeface="Arial" pitchFamily="34" charset="0"/>
        <a:buChar char="•"/>
        <a:tabLst>
          <a:tab pos="3225800" algn="l"/>
        </a:tabLst>
        <a:defRPr sz="2000">
          <a:solidFill>
            <a:schemeClr val="tx1"/>
          </a:solidFill>
          <a:latin typeface="+mn-lt"/>
        </a:defRPr>
      </a:lvl2pPr>
      <a:lvl3pPr marL="638175" indent="-342900" algn="l" rtl="0" eaLnBrk="0" fontAlgn="base" hangingPunct="0">
        <a:lnSpc>
          <a:spcPct val="105000"/>
        </a:lnSpc>
        <a:spcBef>
          <a:spcPct val="0"/>
        </a:spcBef>
        <a:spcAft>
          <a:spcPct val="0"/>
        </a:spcAft>
        <a:buClr>
          <a:schemeClr val="tx1"/>
        </a:buClr>
        <a:buFont typeface="Arial" pitchFamily="34" charset="0"/>
        <a:buChar char="•"/>
        <a:tabLst>
          <a:tab pos="3225800" algn="l"/>
        </a:tabLst>
        <a:defRPr sz="2000">
          <a:solidFill>
            <a:schemeClr val="tx1"/>
          </a:solidFill>
          <a:latin typeface="+mn-lt"/>
        </a:defRPr>
      </a:lvl3pPr>
      <a:lvl4pPr marL="774700" indent="-342900" algn="l" rtl="0" eaLnBrk="0" fontAlgn="base" hangingPunct="0">
        <a:lnSpc>
          <a:spcPct val="105000"/>
        </a:lnSpc>
        <a:spcBef>
          <a:spcPct val="0"/>
        </a:spcBef>
        <a:spcAft>
          <a:spcPct val="0"/>
        </a:spcAft>
        <a:buClr>
          <a:schemeClr val="tx1"/>
        </a:buClr>
        <a:buFont typeface="Arial" pitchFamily="34" charset="0"/>
        <a:buChar char="•"/>
        <a:tabLst>
          <a:tab pos="3225800" algn="l"/>
        </a:tabLst>
        <a:defRPr sz="2000">
          <a:solidFill>
            <a:schemeClr val="tx1"/>
          </a:solidFill>
          <a:latin typeface="+mn-lt"/>
        </a:defRPr>
      </a:lvl4pPr>
      <a:lvl5pPr marL="904875" indent="-342900" algn="l" rtl="0" eaLnBrk="0" fontAlgn="base" hangingPunct="0">
        <a:lnSpc>
          <a:spcPct val="105000"/>
        </a:lnSpc>
        <a:spcBef>
          <a:spcPct val="0"/>
        </a:spcBef>
        <a:spcAft>
          <a:spcPct val="0"/>
        </a:spcAft>
        <a:buClr>
          <a:schemeClr val="tx1"/>
        </a:buClr>
        <a:buFont typeface="Arial" pitchFamily="34" charset="0"/>
        <a:buChar char="•"/>
        <a:tabLst>
          <a:tab pos="3225800" algn="l"/>
        </a:tabLst>
        <a:defRPr sz="2000">
          <a:solidFill>
            <a:schemeClr val="tx1"/>
          </a:solidFill>
          <a:latin typeface="+mn-lt"/>
        </a:defRPr>
      </a:lvl5pPr>
      <a:lvl6pPr marL="1130300" indent="-111125" algn="l" rtl="0" fontAlgn="base">
        <a:lnSpc>
          <a:spcPct val="105000"/>
        </a:lnSpc>
        <a:spcBef>
          <a:spcPct val="0"/>
        </a:spcBef>
        <a:spcAft>
          <a:spcPct val="0"/>
        </a:spcAft>
        <a:buClr>
          <a:schemeClr val="tx1"/>
        </a:buClr>
        <a:buFont typeface="Times" pitchFamily="18" charset="0"/>
        <a:buChar char="•"/>
        <a:tabLst>
          <a:tab pos="3225800" algn="l"/>
        </a:tabLst>
        <a:defRPr sz="2000">
          <a:solidFill>
            <a:schemeClr val="tx1"/>
          </a:solidFill>
          <a:latin typeface="+mn-lt"/>
        </a:defRPr>
      </a:lvl6pPr>
      <a:lvl7pPr marL="1587500" indent="-111125" algn="l" rtl="0" fontAlgn="base">
        <a:lnSpc>
          <a:spcPct val="105000"/>
        </a:lnSpc>
        <a:spcBef>
          <a:spcPct val="0"/>
        </a:spcBef>
        <a:spcAft>
          <a:spcPct val="0"/>
        </a:spcAft>
        <a:buClr>
          <a:schemeClr val="tx1"/>
        </a:buClr>
        <a:buFont typeface="Times" pitchFamily="18" charset="0"/>
        <a:buChar char="•"/>
        <a:tabLst>
          <a:tab pos="3225800" algn="l"/>
        </a:tabLst>
        <a:defRPr sz="2000">
          <a:solidFill>
            <a:schemeClr val="tx1"/>
          </a:solidFill>
          <a:latin typeface="+mn-lt"/>
        </a:defRPr>
      </a:lvl7pPr>
      <a:lvl8pPr marL="2044700" indent="-111125" algn="l" rtl="0" fontAlgn="base">
        <a:lnSpc>
          <a:spcPct val="105000"/>
        </a:lnSpc>
        <a:spcBef>
          <a:spcPct val="0"/>
        </a:spcBef>
        <a:spcAft>
          <a:spcPct val="0"/>
        </a:spcAft>
        <a:buClr>
          <a:schemeClr val="tx1"/>
        </a:buClr>
        <a:buFont typeface="Times" pitchFamily="18" charset="0"/>
        <a:buChar char="•"/>
        <a:tabLst>
          <a:tab pos="3225800" algn="l"/>
        </a:tabLst>
        <a:defRPr sz="2000">
          <a:solidFill>
            <a:schemeClr val="tx1"/>
          </a:solidFill>
          <a:latin typeface="+mn-lt"/>
        </a:defRPr>
      </a:lvl8pPr>
      <a:lvl9pPr marL="2501900" indent="-111125" algn="l" rtl="0" fontAlgn="base">
        <a:lnSpc>
          <a:spcPct val="105000"/>
        </a:lnSpc>
        <a:spcBef>
          <a:spcPct val="0"/>
        </a:spcBef>
        <a:spcAft>
          <a:spcPct val="0"/>
        </a:spcAft>
        <a:buClr>
          <a:schemeClr val="tx1"/>
        </a:buClr>
        <a:buFont typeface="Times" pitchFamily="18" charset="0"/>
        <a:buChar char="•"/>
        <a:tabLst>
          <a:tab pos="322580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amgen.com/media/news-releases/2016/09/amgen-announces-positive-topline-results-from-phase-3-glagov-imaging-study-of-repatha-evolocuma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3340100" y="1469233"/>
            <a:ext cx="5458285" cy="1984772"/>
          </a:xfrm>
        </p:spPr>
        <p:txBody>
          <a:bodyPr>
            <a:normAutofit/>
          </a:bodyPr>
          <a:lstStyle/>
          <a:p>
            <a:pPr algn="r"/>
            <a:r>
              <a:rPr lang="en-US" sz="2000" dirty="0" err="1" smtClean="0">
                <a:solidFill>
                  <a:schemeClr val="bg1"/>
                </a:solidFill>
                <a:latin typeface="Century Gothic" charset="0"/>
                <a:ea typeface="MS PGothic" charset="0"/>
                <a:cs typeface="MS PGothic" charset="0"/>
              </a:rPr>
              <a:t>Stabilizarea</a:t>
            </a:r>
            <a:r>
              <a:rPr lang="en-US" sz="2000" dirty="0" smtClean="0">
                <a:solidFill>
                  <a:schemeClr val="bg1"/>
                </a:solidFill>
                <a:latin typeface="Century Gothic" charset="0"/>
                <a:ea typeface="MS PGothic" charset="0"/>
                <a:cs typeface="MS PGothic" charset="0"/>
              </a:rPr>
              <a:t> </a:t>
            </a:r>
            <a:r>
              <a:rPr lang="en-US" sz="2000" dirty="0" err="1" smtClean="0">
                <a:solidFill>
                  <a:schemeClr val="bg1"/>
                </a:solidFill>
                <a:latin typeface="Century Gothic" charset="0"/>
                <a:ea typeface="MS PGothic" charset="0"/>
                <a:cs typeface="MS PGothic" charset="0"/>
              </a:rPr>
              <a:t>placii</a:t>
            </a:r>
            <a:r>
              <a:rPr lang="en-US" sz="2000" dirty="0" smtClean="0">
                <a:solidFill>
                  <a:schemeClr val="bg1"/>
                </a:solidFill>
                <a:latin typeface="Century Gothic" charset="0"/>
                <a:ea typeface="MS PGothic" charset="0"/>
                <a:cs typeface="MS PGothic" charset="0"/>
              </a:rPr>
              <a:t> de </a:t>
            </a:r>
            <a:r>
              <a:rPr lang="en-US" sz="2000" dirty="0" err="1" smtClean="0">
                <a:solidFill>
                  <a:schemeClr val="bg1"/>
                </a:solidFill>
                <a:latin typeface="Century Gothic" charset="0"/>
                <a:ea typeface="MS PGothic" charset="0"/>
                <a:cs typeface="MS PGothic" charset="0"/>
              </a:rPr>
              <a:t>Aterom</a:t>
            </a:r>
            <a:r>
              <a:rPr lang="en-US" sz="2000" dirty="0" smtClean="0">
                <a:solidFill>
                  <a:schemeClr val="bg1"/>
                </a:solidFill>
                <a:latin typeface="Century Gothic" charset="0"/>
                <a:ea typeface="MS PGothic" charset="0"/>
                <a:cs typeface="MS PGothic" charset="0"/>
              </a:rPr>
              <a:t> </a:t>
            </a:r>
            <a:r>
              <a:rPr lang="en-US" sz="2000" dirty="0" err="1" smtClean="0">
                <a:solidFill>
                  <a:schemeClr val="bg1"/>
                </a:solidFill>
                <a:latin typeface="Century Gothic" charset="0"/>
                <a:ea typeface="MS PGothic" charset="0"/>
                <a:cs typeface="MS PGothic" charset="0"/>
              </a:rPr>
              <a:t>vulnerabile</a:t>
            </a:r>
            <a:r>
              <a:rPr lang="en-US" sz="2000" dirty="0" smtClean="0">
                <a:solidFill>
                  <a:schemeClr val="bg1"/>
                </a:solidFill>
                <a:latin typeface="Century Gothic" charset="0"/>
                <a:ea typeface="MS PGothic" charset="0"/>
                <a:cs typeface="MS PGothic" charset="0"/>
              </a:rPr>
              <a:t> </a:t>
            </a:r>
            <a:r>
              <a:rPr lang="mr-IN" sz="2000" dirty="0" smtClean="0">
                <a:solidFill>
                  <a:schemeClr val="bg1"/>
                </a:solidFill>
                <a:latin typeface="Century Gothic" charset="0"/>
                <a:ea typeface="MS PGothic" charset="0"/>
                <a:cs typeface="MS PGothic" charset="0"/>
              </a:rPr>
              <a:t>–</a:t>
            </a:r>
            <a:r>
              <a:rPr lang="en-US" sz="2000" dirty="0" smtClean="0">
                <a:solidFill>
                  <a:schemeClr val="bg1"/>
                </a:solidFill>
                <a:latin typeface="Century Gothic" charset="0"/>
                <a:ea typeface="MS PGothic" charset="0"/>
                <a:cs typeface="MS PGothic" charset="0"/>
              </a:rPr>
              <a:t> </a:t>
            </a:r>
            <a:r>
              <a:rPr lang="en-US" sz="2000" dirty="0" err="1" smtClean="0">
                <a:solidFill>
                  <a:schemeClr val="bg1"/>
                </a:solidFill>
                <a:latin typeface="Century Gothic" charset="0"/>
                <a:ea typeface="MS PGothic" charset="0"/>
                <a:cs typeface="MS PGothic" charset="0"/>
              </a:rPr>
              <a:t>Dincolo</a:t>
            </a:r>
            <a:r>
              <a:rPr lang="en-US" sz="2000" dirty="0" smtClean="0">
                <a:solidFill>
                  <a:schemeClr val="bg1"/>
                </a:solidFill>
                <a:latin typeface="Century Gothic" charset="0"/>
                <a:ea typeface="MS PGothic" charset="0"/>
                <a:cs typeface="MS PGothic" charset="0"/>
              </a:rPr>
              <a:t> de LDL- </a:t>
            </a:r>
            <a:r>
              <a:rPr lang="en-US" sz="2000" dirty="0" err="1" smtClean="0">
                <a:solidFill>
                  <a:schemeClr val="bg1"/>
                </a:solidFill>
                <a:latin typeface="Century Gothic" charset="0"/>
                <a:ea typeface="MS PGothic" charset="0"/>
                <a:cs typeface="MS PGothic" charset="0"/>
              </a:rPr>
              <a:t>colesterol</a:t>
            </a:r>
            <a:endParaRPr lang="en-US" sz="2000" dirty="0">
              <a:solidFill>
                <a:schemeClr val="bg1"/>
              </a:solidFill>
              <a:latin typeface="Century Gothic" charset="0"/>
              <a:ea typeface="MS PGothic" charset="0"/>
              <a:cs typeface="MS PGothic" charset="0"/>
            </a:endParaRPr>
          </a:p>
        </p:txBody>
      </p:sp>
      <p:sp>
        <p:nvSpPr>
          <p:cNvPr id="8" name="TextBox 7"/>
          <p:cNvSpPr txBox="1"/>
          <p:nvPr/>
        </p:nvSpPr>
        <p:spPr>
          <a:xfrm>
            <a:off x="4912185" y="5415115"/>
            <a:ext cx="3886200" cy="784830"/>
          </a:xfrm>
          <a:prstGeom prst="rect">
            <a:avLst/>
          </a:prstGeom>
          <a:noFill/>
          <a:ln>
            <a:noFill/>
          </a:ln>
          <a:effectLst>
            <a:glow rad="139700">
              <a:schemeClr val="accent2">
                <a:alpha val="75000"/>
              </a:schemeClr>
            </a:glow>
            <a:innerShdw blurRad="190500" dist="63500" dir="5400000">
              <a:srgbClr val="FFFFFF">
                <a:alpha val="65000"/>
              </a:srgbClr>
            </a:innerShdw>
          </a:effectLst>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defTabSz="342900"/>
            <a:r>
              <a:rPr lang="en-US" b="1" dirty="0">
                <a:latin typeface="Calibri" charset="0"/>
                <a:ea typeface="Calibri" charset="0"/>
                <a:cs typeface="Calibri" charset="0"/>
              </a:rPr>
              <a:t>Daniel Lighezan, FESC</a:t>
            </a:r>
          </a:p>
          <a:p>
            <a:pPr algn="r" defTabSz="342900"/>
            <a:r>
              <a:rPr lang="en-US" sz="900" i="1" dirty="0" err="1">
                <a:latin typeface="Times New Roman" charset="0"/>
                <a:cs typeface="Times New Roman" charset="0"/>
              </a:rPr>
              <a:t>Universitatea</a:t>
            </a:r>
            <a:r>
              <a:rPr lang="en-US" sz="900" i="1" dirty="0">
                <a:latin typeface="Times New Roman" charset="0"/>
                <a:cs typeface="Times New Roman" charset="0"/>
              </a:rPr>
              <a:t> de </a:t>
            </a:r>
            <a:r>
              <a:rPr lang="en-US" sz="900" i="1" dirty="0" err="1">
                <a:latin typeface="Times New Roman" charset="0"/>
                <a:cs typeface="Times New Roman" charset="0"/>
              </a:rPr>
              <a:t>Medicina</a:t>
            </a:r>
            <a:r>
              <a:rPr lang="en-US" sz="900" i="1" dirty="0">
                <a:latin typeface="Times New Roman" charset="0"/>
                <a:cs typeface="Times New Roman" charset="0"/>
              </a:rPr>
              <a:t> </a:t>
            </a:r>
            <a:r>
              <a:rPr lang="en-US" sz="900" i="1" dirty="0" err="1">
                <a:latin typeface="Times New Roman" charset="0"/>
                <a:cs typeface="Times New Roman" charset="0"/>
              </a:rPr>
              <a:t>si</a:t>
            </a:r>
            <a:r>
              <a:rPr lang="en-US" sz="900" i="1" dirty="0">
                <a:latin typeface="Times New Roman" charset="0"/>
                <a:cs typeface="Times New Roman" charset="0"/>
              </a:rPr>
              <a:t> </a:t>
            </a:r>
            <a:r>
              <a:rPr lang="en-US" sz="900" i="1" dirty="0" err="1">
                <a:latin typeface="Times New Roman" charset="0"/>
                <a:cs typeface="Times New Roman" charset="0"/>
              </a:rPr>
              <a:t>Farmacie</a:t>
            </a:r>
            <a:r>
              <a:rPr lang="en-US" sz="900" i="1" dirty="0">
                <a:latin typeface="Times New Roman" charset="0"/>
                <a:cs typeface="Times New Roman" charset="0"/>
              </a:rPr>
              <a:t> “Victor Babes”</a:t>
            </a:r>
          </a:p>
          <a:p>
            <a:pPr algn="r" defTabSz="342900"/>
            <a:r>
              <a:rPr lang="en-US" dirty="0">
                <a:latin typeface="Calibri" charset="0"/>
                <a:ea typeface="Calibri" charset="0"/>
                <a:cs typeface="Calibri" charset="0"/>
              </a:rPr>
              <a:t>Timisoara</a:t>
            </a:r>
          </a:p>
        </p:txBody>
      </p:sp>
      <p:pic>
        <p:nvPicPr>
          <p:cNvPr id="22539" name="Picture 8" descr="LOGO UMF X"/>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9553" y="309564"/>
            <a:ext cx="2677024" cy="1252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368300" y="5335160"/>
            <a:ext cx="3581400" cy="1198990"/>
          </a:xfrm>
          <a:prstGeom prst="rect">
            <a:avLst/>
          </a:prstGeom>
        </p:spPr>
      </p:pic>
      <p:pic>
        <p:nvPicPr>
          <p:cNvPr id="4" name="Picture 3"/>
          <p:cNvPicPr>
            <a:picLocks noChangeAspect="1"/>
          </p:cNvPicPr>
          <p:nvPr/>
        </p:nvPicPr>
        <p:blipFill>
          <a:blip r:embed="rId4"/>
          <a:stretch>
            <a:fillRect/>
          </a:stretch>
        </p:blipFill>
        <p:spPr>
          <a:xfrm>
            <a:off x="596899" y="1651000"/>
            <a:ext cx="2455333" cy="736600"/>
          </a:xfrm>
          <a:prstGeom prst="rect">
            <a:avLst/>
          </a:prstGeom>
        </p:spPr>
      </p:pic>
    </p:spTree>
    <p:extLst>
      <p:ext uri="{BB962C8B-B14F-4D97-AF65-F5344CB8AC3E}">
        <p14:creationId xmlns:p14="http://schemas.microsoft.com/office/powerpoint/2010/main" xmlns="" val="39400765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755624" y="1754174"/>
            <a:ext cx="7143800" cy="3970318"/>
          </a:xfrm>
          <a:prstGeom prst="rect">
            <a:avLst/>
          </a:prstGeom>
        </p:spPr>
        <p:txBody>
          <a:bodyPr wrap="square">
            <a:spAutoFit/>
          </a:bodyPr>
          <a:lstStyle/>
          <a:p>
            <a:r>
              <a:rPr lang="ro-RO" b="1" dirty="0" err="1"/>
              <a:t>Progenitor</a:t>
            </a:r>
            <a:r>
              <a:rPr lang="ro-RO" b="1" dirty="0"/>
              <a:t> </a:t>
            </a:r>
            <a:r>
              <a:rPr lang="ro-RO" b="1" dirty="0" err="1"/>
              <a:t>cells</a:t>
            </a:r>
            <a:endParaRPr lang="ro-RO" b="1" dirty="0"/>
          </a:p>
          <a:p>
            <a:r>
              <a:rPr lang="en-US" dirty="0"/>
              <a:t>Clinical studies show correlations of endothelial progenitor </a:t>
            </a:r>
            <a:r>
              <a:rPr lang="en-US" dirty="0" smtClean="0"/>
              <a:t>cells</a:t>
            </a:r>
            <a:r>
              <a:rPr lang="ro-RO" dirty="0" smtClean="0"/>
              <a:t> </a:t>
            </a:r>
            <a:r>
              <a:rPr lang="en-US" dirty="0" smtClean="0"/>
              <a:t>(EPCs</a:t>
            </a:r>
            <a:r>
              <a:rPr lang="en-US" dirty="0"/>
              <a:t>) with </a:t>
            </a:r>
            <a:r>
              <a:rPr lang="en-US" dirty="0" err="1" smtClean="0"/>
              <a:t>atherogenesis</a:t>
            </a:r>
            <a:r>
              <a:rPr lang="en-US" dirty="0" smtClean="0"/>
              <a:t> </a:t>
            </a:r>
            <a:r>
              <a:rPr lang="en-US" dirty="0"/>
              <a:t>suggesting that EPCs may provide </a:t>
            </a:r>
            <a:r>
              <a:rPr lang="en-US" dirty="0" smtClean="0"/>
              <a:t>protection</a:t>
            </a:r>
            <a:r>
              <a:rPr lang="ro-RO" dirty="0" smtClean="0"/>
              <a:t> </a:t>
            </a:r>
            <a:r>
              <a:rPr lang="en-US" dirty="0" smtClean="0"/>
              <a:t>against atherosclerosis</a:t>
            </a:r>
            <a:r>
              <a:rPr lang="ro-RO" dirty="0" smtClean="0"/>
              <a:t> </a:t>
            </a:r>
            <a:r>
              <a:rPr lang="en-US" dirty="0" smtClean="0"/>
              <a:t>.</a:t>
            </a:r>
            <a:endParaRPr lang="ro-RO" dirty="0" smtClean="0"/>
          </a:p>
          <a:p>
            <a:r>
              <a:rPr lang="en-US" dirty="0" smtClean="0"/>
              <a:t>Recent data</a:t>
            </a:r>
            <a:r>
              <a:rPr lang="ro-RO" dirty="0" smtClean="0"/>
              <a:t> </a:t>
            </a:r>
            <a:r>
              <a:rPr lang="en-US" dirty="0" smtClean="0"/>
              <a:t>question these</a:t>
            </a:r>
            <a:r>
              <a:rPr lang="ro-RO" dirty="0" smtClean="0"/>
              <a:t> </a:t>
            </a:r>
            <a:r>
              <a:rPr lang="en-US" dirty="0" smtClean="0"/>
              <a:t>findings</a:t>
            </a:r>
            <a:r>
              <a:rPr lang="en-US" dirty="0"/>
              <a:t>: putative EPCs measured in the clinics have generated </a:t>
            </a:r>
            <a:r>
              <a:rPr lang="en-US" dirty="0" smtClean="0"/>
              <a:t>mostly</a:t>
            </a:r>
            <a:r>
              <a:rPr lang="ro-RO" dirty="0" smtClean="0"/>
              <a:t> </a:t>
            </a:r>
            <a:r>
              <a:rPr lang="en-US" dirty="0" smtClean="0"/>
              <a:t>inflammatory </a:t>
            </a:r>
            <a:r>
              <a:rPr lang="en-US" dirty="0"/>
              <a:t>cells rather than endothelial </a:t>
            </a:r>
            <a:r>
              <a:rPr lang="en-US" dirty="0" smtClean="0"/>
              <a:t>cells</a:t>
            </a:r>
            <a:r>
              <a:rPr lang="ro-RO" dirty="0" smtClean="0"/>
              <a:t>.</a:t>
            </a:r>
            <a:r>
              <a:rPr lang="en-US" dirty="0" smtClean="0"/>
              <a:t> </a:t>
            </a:r>
            <a:r>
              <a:rPr lang="en-US" dirty="0"/>
              <a:t>Also, </a:t>
            </a:r>
            <a:r>
              <a:rPr lang="en-US" dirty="0" smtClean="0"/>
              <a:t>mouse</a:t>
            </a:r>
            <a:r>
              <a:rPr lang="ro-RO" dirty="0" smtClean="0"/>
              <a:t> </a:t>
            </a:r>
            <a:r>
              <a:rPr lang="en-US" dirty="0" smtClean="0"/>
              <a:t>studies </a:t>
            </a:r>
            <a:r>
              <a:rPr lang="en-US" dirty="0"/>
              <a:t>tracking endothelial origin in </a:t>
            </a:r>
            <a:r>
              <a:rPr lang="ro-RO" dirty="0" smtClean="0"/>
              <a:t> a</a:t>
            </a:r>
            <a:r>
              <a:rPr lang="en-US" dirty="0" err="1" smtClean="0"/>
              <a:t>therogenesis</a:t>
            </a:r>
            <a:r>
              <a:rPr lang="en-US" dirty="0" smtClean="0"/>
              <a:t> </a:t>
            </a:r>
            <a:r>
              <a:rPr lang="en-US" dirty="0"/>
              <a:t>have found </a:t>
            </a:r>
            <a:r>
              <a:rPr lang="en-US" dirty="0" smtClean="0"/>
              <a:t>rare,</a:t>
            </a:r>
            <a:r>
              <a:rPr lang="ro-RO" dirty="0" smtClean="0"/>
              <a:t> </a:t>
            </a:r>
            <a:r>
              <a:rPr lang="en-US" dirty="0" smtClean="0"/>
              <a:t>if </a:t>
            </a:r>
            <a:r>
              <a:rPr lang="en-US" dirty="0"/>
              <a:t>any, contributions from the </a:t>
            </a:r>
            <a:r>
              <a:rPr lang="en-US" dirty="0" smtClean="0"/>
              <a:t>blood</a:t>
            </a:r>
            <a:endParaRPr lang="ro-RO" dirty="0" smtClean="0"/>
          </a:p>
          <a:p>
            <a:endParaRPr lang="ro-RO" dirty="0" smtClean="0"/>
          </a:p>
          <a:p>
            <a:endParaRPr lang="en-US" dirty="0"/>
          </a:p>
          <a:p>
            <a:r>
              <a:rPr lang="ro-RO" b="1" dirty="0" err="1"/>
              <a:t>Smoking</a:t>
            </a:r>
            <a:endParaRPr lang="ro-RO" b="1" dirty="0"/>
          </a:p>
          <a:p>
            <a:r>
              <a:rPr lang="en-US" dirty="0"/>
              <a:t>Smoking </a:t>
            </a:r>
            <a:r>
              <a:rPr lang="ro-RO" dirty="0" err="1" smtClean="0"/>
              <a:t>causes</a:t>
            </a:r>
            <a:r>
              <a:rPr lang="en-US" dirty="0" smtClean="0"/>
              <a:t> </a:t>
            </a:r>
            <a:r>
              <a:rPr lang="en-US" dirty="0"/>
              <a:t>endothelial </a:t>
            </a:r>
            <a:r>
              <a:rPr lang="en-US" dirty="0" smtClean="0"/>
              <a:t>damages,</a:t>
            </a:r>
            <a:r>
              <a:rPr lang="ro-RO" dirty="0" smtClean="0"/>
              <a:t> </a:t>
            </a:r>
            <a:r>
              <a:rPr lang="en-US" dirty="0" smtClean="0"/>
              <a:t>disturbances </a:t>
            </a:r>
            <a:r>
              <a:rPr lang="en-US" dirty="0"/>
              <a:t>in coagulation, and </a:t>
            </a:r>
            <a:r>
              <a:rPr lang="ro-RO" dirty="0" smtClean="0"/>
              <a:t> i</a:t>
            </a:r>
            <a:r>
              <a:rPr lang="en-US" dirty="0" err="1" smtClean="0"/>
              <a:t>nflammation</a:t>
            </a:r>
            <a:endParaRPr lang="ro-RO" dirty="0" smtClean="0"/>
          </a:p>
          <a:p>
            <a:r>
              <a:rPr lang="en-US" dirty="0" smtClean="0"/>
              <a:t>Stopping </a:t>
            </a:r>
            <a:r>
              <a:rPr lang="en-US" dirty="0" err="1" smtClean="0"/>
              <a:t>smoching</a:t>
            </a:r>
            <a:r>
              <a:rPr lang="ro-RO" dirty="0" smtClean="0"/>
              <a:t> </a:t>
            </a:r>
            <a:r>
              <a:rPr lang="en-US" dirty="0" smtClean="0"/>
              <a:t>is </a:t>
            </a:r>
            <a:r>
              <a:rPr lang="en-US" dirty="0"/>
              <a:t>beneficial for plaque stabilization.</a:t>
            </a:r>
            <a:endParaRPr lang="ro-RO" dirty="0"/>
          </a:p>
        </p:txBody>
      </p:sp>
      <p:sp>
        <p:nvSpPr>
          <p:cNvPr id="3" name="Titlu 2"/>
          <p:cNvSpPr>
            <a:spLocks noGrp="1"/>
          </p:cNvSpPr>
          <p:nvPr>
            <p:ph type="title"/>
          </p:nvPr>
        </p:nvSpPr>
        <p:spPr>
          <a:xfrm>
            <a:off x="431800" y="357174"/>
            <a:ext cx="6508750" cy="1143000"/>
          </a:xfrm>
        </p:spPr>
        <p:txBody>
          <a:bodyPr>
            <a:normAutofit fontScale="90000"/>
          </a:bodyPr>
          <a:lstStyle/>
          <a:p>
            <a:r>
              <a:rPr lang="ro-RO" b="1" dirty="0" err="1" smtClean="0"/>
              <a:t>Vulnerable</a:t>
            </a:r>
            <a:r>
              <a:rPr lang="ro-RO" b="1" dirty="0" smtClean="0"/>
              <a:t> </a:t>
            </a:r>
            <a:r>
              <a:rPr lang="ro-RO" b="1" dirty="0" err="1" smtClean="0"/>
              <a:t>plaques</a:t>
            </a:r>
            <a:r>
              <a:rPr lang="ro-RO" b="1" dirty="0" smtClean="0"/>
              <a:t/>
            </a:r>
            <a:br>
              <a:rPr lang="ro-RO" b="1" dirty="0" smtClean="0"/>
            </a:br>
            <a:endParaRPr lang="ro-RO" dirty="0"/>
          </a:p>
        </p:txBody>
      </p:sp>
    </p:spTree>
    <p:extLst>
      <p:ext uri="{BB962C8B-B14F-4D97-AF65-F5344CB8AC3E}">
        <p14:creationId xmlns:p14="http://schemas.microsoft.com/office/powerpoint/2010/main" xmlns="" val="40062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68300" y="2058974"/>
            <a:ext cx="8061352" cy="3970318"/>
          </a:xfrm>
          <a:prstGeom prst="rect">
            <a:avLst/>
          </a:prstGeom>
        </p:spPr>
        <p:txBody>
          <a:bodyPr wrap="square">
            <a:spAutoFit/>
          </a:bodyPr>
          <a:lstStyle/>
          <a:p>
            <a:r>
              <a:rPr lang="ro-RO" b="1" dirty="0" err="1" smtClean="0"/>
              <a:t>Angiogenesis</a:t>
            </a:r>
            <a:endParaRPr lang="ro-RO" b="1" dirty="0" smtClean="0"/>
          </a:p>
          <a:p>
            <a:endParaRPr lang="ro-RO" b="1" dirty="0" smtClean="0"/>
          </a:p>
          <a:p>
            <a:pPr>
              <a:buFont typeface="Arial" pitchFamily="34" charset="0"/>
              <a:buChar char="•"/>
            </a:pPr>
            <a:r>
              <a:rPr lang="ro-RO" dirty="0" smtClean="0"/>
              <a:t> </a:t>
            </a:r>
            <a:r>
              <a:rPr lang="en-US" dirty="0" err="1" smtClean="0"/>
              <a:t>Microvessels</a:t>
            </a:r>
            <a:r>
              <a:rPr lang="en-US" dirty="0" smtClean="0"/>
              <a:t> are abundant in vulnerable</a:t>
            </a:r>
            <a:r>
              <a:rPr lang="ro-RO" dirty="0" smtClean="0"/>
              <a:t> </a:t>
            </a:r>
            <a:r>
              <a:rPr lang="en-US" dirty="0" smtClean="0"/>
              <a:t>plaques</a:t>
            </a:r>
            <a:r>
              <a:rPr lang="ro-RO" dirty="0" smtClean="0"/>
              <a:t> </a:t>
            </a:r>
            <a:r>
              <a:rPr lang="en-US" dirty="0" smtClean="0"/>
              <a:t>and can contribute to plaque </a:t>
            </a:r>
            <a:r>
              <a:rPr lang="en-US" dirty="0" err="1" smtClean="0"/>
              <a:t>inflammatio</a:t>
            </a:r>
            <a:r>
              <a:rPr lang="ro-RO" dirty="0" smtClean="0"/>
              <a:t>n</a:t>
            </a:r>
          </a:p>
          <a:p>
            <a:pPr>
              <a:buFont typeface="Arial" pitchFamily="34" charset="0"/>
              <a:buChar char="•"/>
            </a:pPr>
            <a:r>
              <a:rPr lang="ro-RO" dirty="0" smtClean="0"/>
              <a:t> </a:t>
            </a:r>
            <a:r>
              <a:rPr lang="en-US" dirty="0" smtClean="0"/>
              <a:t>Whether </a:t>
            </a:r>
            <a:r>
              <a:rPr lang="en-US" dirty="0" err="1" smtClean="0"/>
              <a:t>haemorrhage</a:t>
            </a:r>
            <a:r>
              <a:rPr lang="ro-RO" dirty="0" smtClean="0"/>
              <a:t> </a:t>
            </a:r>
            <a:r>
              <a:rPr lang="ro-RO" dirty="0" err="1" smtClean="0"/>
              <a:t>from</a:t>
            </a:r>
            <a:r>
              <a:rPr lang="ro-RO" dirty="0" smtClean="0"/>
              <a:t> </a:t>
            </a:r>
            <a:r>
              <a:rPr lang="ro-RO" dirty="0" err="1" smtClean="0"/>
              <a:t>neovessels</a:t>
            </a:r>
            <a:r>
              <a:rPr lang="ro-RO" dirty="0" smtClean="0"/>
              <a:t> </a:t>
            </a:r>
            <a:r>
              <a:rPr lang="ro-RO" dirty="0" err="1" smtClean="0"/>
              <a:t>triggers</a:t>
            </a:r>
            <a:r>
              <a:rPr lang="ro-RO" dirty="0" smtClean="0"/>
              <a:t> </a:t>
            </a:r>
            <a:r>
              <a:rPr lang="ro-RO" dirty="0" err="1" smtClean="0"/>
              <a:t>plaque</a:t>
            </a:r>
            <a:r>
              <a:rPr lang="ro-RO" dirty="0" smtClean="0"/>
              <a:t> </a:t>
            </a:r>
            <a:r>
              <a:rPr lang="ro-RO" dirty="0" err="1" smtClean="0"/>
              <a:t>rupture</a:t>
            </a:r>
            <a:r>
              <a:rPr lang="ro-RO" dirty="0" smtClean="0"/>
              <a:t> (or vice </a:t>
            </a:r>
            <a:r>
              <a:rPr lang="ro-RO" dirty="0" err="1" smtClean="0"/>
              <a:t>versa</a:t>
            </a:r>
            <a:r>
              <a:rPr lang="ro-RO" dirty="0" smtClean="0"/>
              <a:t>) </a:t>
            </a:r>
            <a:r>
              <a:rPr lang="en-US" dirty="0" smtClean="0"/>
              <a:t>remains to be demonstrated.</a:t>
            </a:r>
            <a:endParaRPr lang="ro-RO" dirty="0" smtClean="0"/>
          </a:p>
          <a:p>
            <a:pPr>
              <a:buFont typeface="Arial" pitchFamily="34" charset="0"/>
              <a:buChar char="•"/>
            </a:pPr>
            <a:r>
              <a:rPr lang="ro-RO" dirty="0" smtClean="0"/>
              <a:t>  </a:t>
            </a:r>
            <a:r>
              <a:rPr lang="en-US" dirty="0" smtClean="0"/>
              <a:t>Mechanisms regulating plaque angiogenesis</a:t>
            </a:r>
            <a:r>
              <a:rPr lang="ro-RO" dirty="0" smtClean="0"/>
              <a:t> </a:t>
            </a:r>
            <a:r>
              <a:rPr lang="en-US" dirty="0" smtClean="0"/>
              <a:t>involve hypoxia-inducible factor and growth factors</a:t>
            </a:r>
            <a:r>
              <a:rPr lang="ro-RO" dirty="0" smtClean="0"/>
              <a:t> ( </a:t>
            </a:r>
            <a:r>
              <a:rPr lang="en-US" dirty="0" smtClean="0"/>
              <a:t>VEGFs, </a:t>
            </a:r>
            <a:r>
              <a:rPr lang="en-US" dirty="0" err="1" smtClean="0"/>
              <a:t>PlGF</a:t>
            </a:r>
            <a:r>
              <a:rPr lang="en-US" dirty="0" smtClean="0"/>
              <a:t>, PDGFs, and FGFs</a:t>
            </a:r>
            <a:r>
              <a:rPr lang="ro-RO" dirty="0" smtClean="0"/>
              <a:t>)</a:t>
            </a:r>
          </a:p>
          <a:p>
            <a:pPr>
              <a:buFont typeface="Arial" pitchFamily="34" charset="0"/>
              <a:buChar char="•"/>
            </a:pPr>
            <a:r>
              <a:rPr lang="ro-RO" dirty="0" smtClean="0"/>
              <a:t> W</a:t>
            </a:r>
            <a:r>
              <a:rPr lang="en-US" dirty="0" err="1" smtClean="0"/>
              <a:t>hile</a:t>
            </a:r>
            <a:r>
              <a:rPr lang="ro-RO" dirty="0" smtClean="0"/>
              <a:t> </a:t>
            </a:r>
            <a:r>
              <a:rPr lang="en-US" dirty="0" smtClean="0"/>
              <a:t>VEGF</a:t>
            </a:r>
            <a:r>
              <a:rPr lang="ro-RO" dirty="0" smtClean="0"/>
              <a:t> </a:t>
            </a:r>
            <a:r>
              <a:rPr lang="en-US" dirty="0" smtClean="0"/>
              <a:t>is expressed in atherosclerotic</a:t>
            </a:r>
            <a:r>
              <a:rPr lang="ro-RO" dirty="0" smtClean="0"/>
              <a:t> </a:t>
            </a:r>
            <a:r>
              <a:rPr lang="en-US" dirty="0" smtClean="0"/>
              <a:t>lesions patients receiving anti-VEGF antibodies for cancer</a:t>
            </a:r>
            <a:r>
              <a:rPr lang="ro-RO" dirty="0" smtClean="0"/>
              <a:t> </a:t>
            </a:r>
            <a:r>
              <a:rPr lang="en-US" dirty="0" smtClean="0"/>
              <a:t>show increased CVD complications. This finding is compatible with</a:t>
            </a:r>
            <a:r>
              <a:rPr lang="ro-RO" dirty="0" smtClean="0"/>
              <a:t> </a:t>
            </a:r>
            <a:r>
              <a:rPr lang="en-US" dirty="0" err="1" smtClean="0"/>
              <a:t>vasculoprotective</a:t>
            </a:r>
            <a:r>
              <a:rPr lang="en-US" dirty="0" smtClean="0"/>
              <a:t> effect of VEGF, and transient treatment of mice</a:t>
            </a:r>
            <a:r>
              <a:rPr lang="ro-RO" dirty="0" smtClean="0"/>
              <a:t> </a:t>
            </a:r>
            <a:r>
              <a:rPr lang="en-US" dirty="0" smtClean="0"/>
              <a:t>with</a:t>
            </a:r>
            <a:r>
              <a:rPr lang="ro-RO" dirty="0" smtClean="0"/>
              <a:t> </a:t>
            </a:r>
            <a:r>
              <a:rPr lang="en-US" dirty="0" smtClean="0"/>
              <a:t>VEGF</a:t>
            </a:r>
            <a:r>
              <a:rPr lang="ro-RO" dirty="0" smtClean="0"/>
              <a:t> </a:t>
            </a:r>
            <a:r>
              <a:rPr lang="en-US" dirty="0" smtClean="0"/>
              <a:t>has not increased </a:t>
            </a:r>
            <a:r>
              <a:rPr lang="en-US" dirty="0" err="1" smtClean="0"/>
              <a:t>atherosclerosi</a:t>
            </a:r>
            <a:r>
              <a:rPr lang="ro-RO" dirty="0" smtClean="0"/>
              <a:t>s</a:t>
            </a:r>
          </a:p>
          <a:p>
            <a:pPr>
              <a:buFont typeface="Arial" pitchFamily="34" charset="0"/>
              <a:buChar char="•"/>
            </a:pPr>
            <a:r>
              <a:rPr lang="ro-RO" dirty="0" smtClean="0"/>
              <a:t> </a:t>
            </a:r>
            <a:r>
              <a:rPr lang="en-US" dirty="0" smtClean="0"/>
              <a:t>Whether therapeutic</a:t>
            </a:r>
            <a:r>
              <a:rPr lang="ro-RO" dirty="0" smtClean="0"/>
              <a:t> </a:t>
            </a:r>
            <a:r>
              <a:rPr lang="en-US" dirty="0" smtClean="0"/>
              <a:t>manipulation of angiogenesis can stabilize plaques remains to be</a:t>
            </a:r>
            <a:r>
              <a:rPr lang="ro-RO" dirty="0" smtClean="0"/>
              <a:t> </a:t>
            </a:r>
            <a:r>
              <a:rPr lang="ro-RO" dirty="0" err="1" smtClean="0"/>
              <a:t>investigated</a:t>
            </a:r>
            <a:r>
              <a:rPr lang="ro-RO" dirty="0" smtClean="0"/>
              <a:t>.</a:t>
            </a:r>
            <a:endParaRPr lang="ro-RO" dirty="0"/>
          </a:p>
        </p:txBody>
      </p:sp>
      <p:sp>
        <p:nvSpPr>
          <p:cNvPr id="3" name="Titlu 2"/>
          <p:cNvSpPr>
            <a:spLocks noGrp="1"/>
          </p:cNvSpPr>
          <p:nvPr>
            <p:ph type="title"/>
          </p:nvPr>
        </p:nvSpPr>
        <p:spPr>
          <a:xfrm>
            <a:off x="368300" y="-165100"/>
            <a:ext cx="6508750" cy="1143000"/>
          </a:xfrm>
        </p:spPr>
        <p:txBody>
          <a:bodyPr/>
          <a:lstStyle/>
          <a:p>
            <a:r>
              <a:rPr lang="ro-RO" b="1" dirty="0" err="1" smtClean="0"/>
              <a:t>Vulnerable</a:t>
            </a:r>
            <a:r>
              <a:rPr lang="ro-RO" b="1" dirty="0" smtClean="0"/>
              <a:t> </a:t>
            </a:r>
            <a:r>
              <a:rPr lang="ro-RO" b="1" dirty="0" err="1" smtClean="0"/>
              <a:t>plaques</a:t>
            </a:r>
            <a:endParaRPr lang="ro-RO" dirty="0"/>
          </a:p>
        </p:txBody>
      </p:sp>
    </p:spTree>
    <p:extLst>
      <p:ext uri="{BB962C8B-B14F-4D97-AF65-F5344CB8AC3E}">
        <p14:creationId xmlns:p14="http://schemas.microsoft.com/office/powerpoint/2010/main" xmlns="" val="942181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85720" y="2143116"/>
            <a:ext cx="8715436" cy="2585323"/>
          </a:xfrm>
          <a:prstGeom prst="rect">
            <a:avLst/>
          </a:prstGeom>
        </p:spPr>
        <p:txBody>
          <a:bodyPr wrap="square">
            <a:spAutoFit/>
          </a:bodyPr>
          <a:lstStyle/>
          <a:p>
            <a:r>
              <a:rPr lang="ro-RO" b="1" dirty="0" err="1" smtClean="0"/>
              <a:t>Biomarkers</a:t>
            </a:r>
            <a:r>
              <a:rPr lang="ro-RO" b="1" dirty="0" smtClean="0"/>
              <a:t> </a:t>
            </a:r>
            <a:r>
              <a:rPr lang="ro-RO" b="1" dirty="0" err="1" smtClean="0"/>
              <a:t>and</a:t>
            </a:r>
            <a:r>
              <a:rPr lang="ro-RO" b="1" dirty="0" smtClean="0"/>
              <a:t> genetic </a:t>
            </a:r>
            <a:r>
              <a:rPr lang="ro-RO" b="1" dirty="0" err="1" smtClean="0"/>
              <a:t>testing</a:t>
            </a:r>
            <a:endParaRPr lang="ro-RO" b="1" dirty="0" smtClean="0"/>
          </a:p>
          <a:p>
            <a:endParaRPr lang="ro-RO" b="1" dirty="0" smtClean="0"/>
          </a:p>
          <a:p>
            <a:pPr>
              <a:buFont typeface="Arial" pitchFamily="34" charset="0"/>
              <a:buChar char="•"/>
            </a:pPr>
            <a:r>
              <a:rPr lang="ro-RO" dirty="0" smtClean="0"/>
              <a:t> </a:t>
            </a:r>
            <a:r>
              <a:rPr lang="en-US" dirty="0" smtClean="0"/>
              <a:t>studies </a:t>
            </a:r>
            <a:r>
              <a:rPr lang="en-US" dirty="0"/>
              <a:t>have </a:t>
            </a:r>
            <a:r>
              <a:rPr lang="en-US" dirty="0" smtClean="0"/>
              <a:t>identified</a:t>
            </a:r>
            <a:r>
              <a:rPr lang="ro-RO" dirty="0" smtClean="0"/>
              <a:t> </a:t>
            </a:r>
            <a:r>
              <a:rPr lang="en-US" dirty="0" smtClean="0"/>
              <a:t>approximately </a:t>
            </a:r>
            <a:r>
              <a:rPr lang="en-US" dirty="0"/>
              <a:t>160 genetic loci that are associated with CVD, MI,</a:t>
            </a:r>
          </a:p>
          <a:p>
            <a:r>
              <a:rPr lang="en-US" dirty="0"/>
              <a:t>and </a:t>
            </a:r>
            <a:r>
              <a:rPr lang="en-US" dirty="0" err="1" smtClean="0"/>
              <a:t>restenosis</a:t>
            </a:r>
            <a:endParaRPr lang="ro-RO" dirty="0" smtClean="0"/>
          </a:p>
          <a:p>
            <a:pPr>
              <a:buFont typeface="Arial" pitchFamily="34" charset="0"/>
              <a:buChar char="•"/>
            </a:pPr>
            <a:r>
              <a:rPr lang="ro-RO" dirty="0" smtClean="0"/>
              <a:t> </a:t>
            </a:r>
            <a:r>
              <a:rPr lang="en-US" dirty="0" smtClean="0"/>
              <a:t>there </a:t>
            </a:r>
            <a:r>
              <a:rPr lang="en-US" dirty="0"/>
              <a:t>are no data to pinpoint </a:t>
            </a:r>
            <a:r>
              <a:rPr lang="en-US" dirty="0" smtClean="0"/>
              <a:t>specific</a:t>
            </a:r>
            <a:r>
              <a:rPr lang="ro-RO" dirty="0" smtClean="0"/>
              <a:t> </a:t>
            </a:r>
            <a:r>
              <a:rPr lang="en-US" dirty="0" smtClean="0"/>
              <a:t>genetic </a:t>
            </a:r>
            <a:r>
              <a:rPr lang="en-US" dirty="0"/>
              <a:t>signatures to the vulnerable </a:t>
            </a:r>
            <a:r>
              <a:rPr lang="en-US" dirty="0" smtClean="0"/>
              <a:t>plaque</a:t>
            </a:r>
            <a:endParaRPr lang="ro-RO" dirty="0" smtClean="0"/>
          </a:p>
          <a:p>
            <a:pPr>
              <a:buFont typeface="Arial" pitchFamily="34" charset="0"/>
              <a:buChar char="•"/>
            </a:pPr>
            <a:r>
              <a:rPr lang="ro-RO" dirty="0" smtClean="0"/>
              <a:t> </a:t>
            </a:r>
            <a:r>
              <a:rPr lang="en-US" dirty="0" smtClean="0"/>
              <a:t>It </a:t>
            </a:r>
            <a:r>
              <a:rPr lang="en-US" dirty="0"/>
              <a:t>seems clear that part of </a:t>
            </a:r>
            <a:r>
              <a:rPr lang="en-US" dirty="0" smtClean="0"/>
              <a:t>the</a:t>
            </a:r>
            <a:r>
              <a:rPr lang="ro-RO" dirty="0" smtClean="0"/>
              <a:t> </a:t>
            </a:r>
            <a:r>
              <a:rPr lang="en-US" dirty="0" smtClean="0"/>
              <a:t>gene–environment </a:t>
            </a:r>
            <a:r>
              <a:rPr lang="en-US" dirty="0"/>
              <a:t>interactions are regulated by </a:t>
            </a:r>
            <a:r>
              <a:rPr lang="en-US" dirty="0" err="1" smtClean="0"/>
              <a:t>epigenetics</a:t>
            </a:r>
            <a:endParaRPr lang="ro-RO" dirty="0" smtClean="0"/>
          </a:p>
          <a:p>
            <a:pPr>
              <a:buFont typeface="Arial" pitchFamily="34" charset="0"/>
              <a:buChar char="•"/>
            </a:pPr>
            <a:r>
              <a:rPr lang="en-US" dirty="0" smtClean="0"/>
              <a:t> As</a:t>
            </a:r>
            <a:r>
              <a:rPr lang="ro-RO" dirty="0" smtClean="0"/>
              <a:t> </a:t>
            </a:r>
            <a:r>
              <a:rPr lang="en-US" dirty="0" smtClean="0"/>
              <a:t>chromatin </a:t>
            </a:r>
            <a:r>
              <a:rPr lang="en-US" dirty="0"/>
              <a:t>alterations are reversible, epigenetic modifications </a:t>
            </a:r>
            <a:r>
              <a:rPr lang="en-US" dirty="0" smtClean="0"/>
              <a:t>are</a:t>
            </a:r>
            <a:r>
              <a:rPr lang="ro-RO" dirty="0" smtClean="0"/>
              <a:t> </a:t>
            </a:r>
            <a:r>
              <a:rPr lang="en-US" dirty="0" smtClean="0"/>
              <a:t>amendable </a:t>
            </a:r>
            <a:r>
              <a:rPr lang="en-US" dirty="0"/>
              <a:t>to pharmacological interventions, which may </a:t>
            </a:r>
            <a:r>
              <a:rPr lang="en-US" dirty="0" smtClean="0"/>
              <a:t>provide</a:t>
            </a:r>
            <a:r>
              <a:rPr lang="ro-RO" dirty="0" smtClean="0"/>
              <a:t> </a:t>
            </a:r>
            <a:r>
              <a:rPr lang="ro-RO" dirty="0" err="1" smtClean="0"/>
              <a:t>new</a:t>
            </a:r>
            <a:r>
              <a:rPr lang="ro-RO" dirty="0" smtClean="0"/>
              <a:t> </a:t>
            </a:r>
            <a:r>
              <a:rPr lang="ro-RO" dirty="0" err="1"/>
              <a:t>treatments</a:t>
            </a:r>
            <a:r>
              <a:rPr lang="ro-RO" dirty="0"/>
              <a:t> for CVD.</a:t>
            </a:r>
          </a:p>
        </p:txBody>
      </p:sp>
      <p:sp>
        <p:nvSpPr>
          <p:cNvPr id="3" name="Titlu 2"/>
          <p:cNvSpPr>
            <a:spLocks noGrp="1"/>
          </p:cNvSpPr>
          <p:nvPr>
            <p:ph type="title"/>
          </p:nvPr>
        </p:nvSpPr>
        <p:spPr>
          <a:xfrm>
            <a:off x="381000" y="431800"/>
            <a:ext cx="6508750" cy="1143000"/>
          </a:xfrm>
        </p:spPr>
        <p:txBody>
          <a:bodyPr/>
          <a:lstStyle/>
          <a:p>
            <a:r>
              <a:rPr lang="ro-RO" b="1" dirty="0" err="1" smtClean="0"/>
              <a:t>Detection</a:t>
            </a:r>
            <a:r>
              <a:rPr lang="ro-RO" b="1" dirty="0" smtClean="0"/>
              <a:t> of </a:t>
            </a:r>
            <a:r>
              <a:rPr lang="ro-RO" b="1" dirty="0" err="1" smtClean="0"/>
              <a:t>unstable</a:t>
            </a:r>
            <a:r>
              <a:rPr lang="ro-RO" b="1" dirty="0" smtClean="0"/>
              <a:t> </a:t>
            </a:r>
            <a:r>
              <a:rPr lang="ro-RO" b="1" dirty="0" err="1" smtClean="0"/>
              <a:t>plaques</a:t>
            </a:r>
            <a:endParaRPr lang="ro-RO" dirty="0"/>
          </a:p>
        </p:txBody>
      </p:sp>
    </p:spTree>
    <p:extLst>
      <p:ext uri="{BB962C8B-B14F-4D97-AF65-F5344CB8AC3E}">
        <p14:creationId xmlns:p14="http://schemas.microsoft.com/office/powerpoint/2010/main" xmlns="" val="163753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85720" y="96417"/>
            <a:ext cx="7981980" cy="1143000"/>
          </a:xfrm>
        </p:spPr>
        <p:txBody>
          <a:bodyPr/>
          <a:lstStyle/>
          <a:p>
            <a:r>
              <a:rPr lang="ro-RO" b="1" dirty="0" err="1" smtClean="0"/>
              <a:t>Detection</a:t>
            </a:r>
            <a:r>
              <a:rPr lang="ro-RO" b="1" dirty="0" smtClean="0"/>
              <a:t> of </a:t>
            </a:r>
            <a:r>
              <a:rPr lang="ro-RO" b="1" dirty="0" err="1" smtClean="0"/>
              <a:t>unstable</a:t>
            </a:r>
            <a:r>
              <a:rPr lang="ro-RO" b="1" dirty="0" smtClean="0"/>
              <a:t> </a:t>
            </a:r>
            <a:r>
              <a:rPr lang="ro-RO" b="1" dirty="0" err="1" smtClean="0"/>
              <a:t>plaques</a:t>
            </a:r>
            <a:endParaRPr lang="ro-RO" dirty="0"/>
          </a:p>
        </p:txBody>
      </p:sp>
      <p:pic>
        <p:nvPicPr>
          <p:cNvPr id="32770" name="Picture 2" descr="Figure 4"/>
          <p:cNvPicPr>
            <a:picLocks noChangeAspect="1" noChangeArrowheads="1"/>
          </p:cNvPicPr>
          <p:nvPr/>
        </p:nvPicPr>
        <p:blipFill>
          <a:blip r:embed="rId3"/>
          <a:srcRect/>
          <a:stretch>
            <a:fillRect/>
          </a:stretch>
        </p:blipFill>
        <p:spPr bwMode="auto">
          <a:xfrm>
            <a:off x="285720" y="1428736"/>
            <a:ext cx="4500594" cy="4857784"/>
          </a:xfrm>
          <a:prstGeom prst="rect">
            <a:avLst/>
          </a:prstGeom>
          <a:noFill/>
        </p:spPr>
      </p:pic>
      <p:sp>
        <p:nvSpPr>
          <p:cNvPr id="4" name="Dreptunghi 3"/>
          <p:cNvSpPr/>
          <p:nvPr/>
        </p:nvSpPr>
        <p:spPr>
          <a:xfrm>
            <a:off x="5072066" y="2000240"/>
            <a:ext cx="3571900" cy="3970318"/>
          </a:xfrm>
          <a:prstGeom prst="rect">
            <a:avLst/>
          </a:prstGeom>
        </p:spPr>
        <p:txBody>
          <a:bodyPr wrap="square">
            <a:spAutoFit/>
          </a:bodyPr>
          <a:lstStyle/>
          <a:p>
            <a:pPr>
              <a:buFont typeface="Arial" pitchFamily="34" charset="0"/>
              <a:buChar char="•"/>
            </a:pPr>
            <a:r>
              <a:rPr lang="ro-RO" dirty="0" smtClean="0"/>
              <a:t> O</a:t>
            </a:r>
            <a:r>
              <a:rPr lang="en-US" dirty="0" err="1" smtClean="0"/>
              <a:t>ptical</a:t>
            </a:r>
            <a:r>
              <a:rPr lang="en-US" dirty="0" smtClean="0"/>
              <a:t> coherence tomography (OCT) gives a spatial resolution of</a:t>
            </a:r>
            <a:r>
              <a:rPr lang="ro-RO" dirty="0" smtClean="0"/>
              <a:t> </a:t>
            </a:r>
            <a:r>
              <a:rPr lang="en-US" dirty="0" smtClean="0"/>
              <a:t>≤20 mm allowing </a:t>
            </a:r>
            <a:r>
              <a:rPr lang="ro-RO" dirty="0" smtClean="0"/>
              <a:t>a</a:t>
            </a:r>
            <a:r>
              <a:rPr lang="en-US" dirty="0" err="1" smtClean="0"/>
              <a:t>ccurate</a:t>
            </a:r>
            <a:r>
              <a:rPr lang="en-US" dirty="0" smtClean="0"/>
              <a:t> assessment of cap thickness</a:t>
            </a:r>
            <a:r>
              <a:rPr lang="ro-RO" dirty="0" smtClean="0"/>
              <a:t> ; </a:t>
            </a:r>
            <a:r>
              <a:rPr lang="en-US" dirty="0" smtClean="0"/>
              <a:t>has potential to assess</a:t>
            </a:r>
            <a:r>
              <a:rPr lang="ro-RO" dirty="0" smtClean="0"/>
              <a:t> </a:t>
            </a:r>
            <a:r>
              <a:rPr lang="en-US" dirty="0" smtClean="0"/>
              <a:t>plaque macrophage content. </a:t>
            </a:r>
            <a:endParaRPr lang="ro-RO" dirty="0" smtClean="0"/>
          </a:p>
          <a:p>
            <a:pPr>
              <a:buFont typeface="Arial" pitchFamily="34" charset="0"/>
              <a:buChar char="•"/>
            </a:pPr>
            <a:r>
              <a:rPr lang="en-US" dirty="0" smtClean="0"/>
              <a:t>NIR spectroscopy</a:t>
            </a:r>
            <a:r>
              <a:rPr lang="ro-RO" dirty="0" smtClean="0"/>
              <a:t> </a:t>
            </a:r>
            <a:r>
              <a:rPr lang="en-US" dirty="0" smtClean="0"/>
              <a:t>is another technique designed to identify lipid-containing</a:t>
            </a:r>
            <a:r>
              <a:rPr lang="ro-RO" dirty="0" smtClean="0"/>
              <a:t> </a:t>
            </a:r>
            <a:r>
              <a:rPr lang="ro-RO" dirty="0" err="1" smtClean="0"/>
              <a:t>plaques</a:t>
            </a:r>
            <a:r>
              <a:rPr lang="ro-RO" dirty="0" smtClean="0"/>
              <a:t>.</a:t>
            </a:r>
          </a:p>
          <a:p>
            <a:pPr>
              <a:buFont typeface="Arial" pitchFamily="34" charset="0"/>
              <a:buChar char="•"/>
            </a:pPr>
            <a:r>
              <a:rPr lang="ro-RO" dirty="0" smtClean="0"/>
              <a:t> </a:t>
            </a:r>
            <a:r>
              <a:rPr lang="ro-RO" dirty="0" err="1" smtClean="0"/>
              <a:t>Emerging</a:t>
            </a:r>
            <a:r>
              <a:rPr lang="ro-RO" dirty="0" smtClean="0"/>
              <a:t> </a:t>
            </a:r>
            <a:r>
              <a:rPr lang="ro-RO" dirty="0" err="1" smtClean="0"/>
              <a:t>imaging</a:t>
            </a:r>
            <a:r>
              <a:rPr lang="ro-RO" dirty="0" smtClean="0"/>
              <a:t> </a:t>
            </a:r>
            <a:r>
              <a:rPr lang="ro-RO" dirty="0" err="1" smtClean="0"/>
              <a:t>techniques</a:t>
            </a:r>
            <a:r>
              <a:rPr lang="ro-RO" dirty="0" smtClean="0"/>
              <a:t> </a:t>
            </a:r>
            <a:r>
              <a:rPr lang="ro-RO" dirty="0" err="1" smtClean="0"/>
              <a:t>utilize</a:t>
            </a:r>
            <a:r>
              <a:rPr lang="ro-RO" dirty="0" smtClean="0"/>
              <a:t> MRI </a:t>
            </a:r>
            <a:r>
              <a:rPr lang="ro-RO" dirty="0" err="1" smtClean="0"/>
              <a:t>markers</a:t>
            </a:r>
            <a:r>
              <a:rPr lang="ro-RO" dirty="0" smtClean="0"/>
              <a:t> </a:t>
            </a:r>
            <a:r>
              <a:rPr lang="ro-RO" dirty="0" err="1" smtClean="0"/>
              <a:t>homing</a:t>
            </a:r>
            <a:r>
              <a:rPr lang="ro-RO" dirty="0" smtClean="0"/>
              <a:t> </a:t>
            </a:r>
            <a:r>
              <a:rPr lang="en-US" dirty="0" smtClean="0"/>
              <a:t>to rupture-prone plaques and markers of macrophage metabolic activity.</a:t>
            </a:r>
            <a:r>
              <a:rPr lang="ro-RO" dirty="0" smtClean="0"/>
              <a:t> </a:t>
            </a:r>
            <a:endParaRPr lang="ro-RO" dirty="0"/>
          </a:p>
        </p:txBody>
      </p:sp>
      <p:sp>
        <p:nvSpPr>
          <p:cNvPr id="5" name="Dreptunghi 4"/>
          <p:cNvSpPr/>
          <p:nvPr/>
        </p:nvSpPr>
        <p:spPr>
          <a:xfrm>
            <a:off x="4891094" y="6362049"/>
            <a:ext cx="2981394" cy="369332"/>
          </a:xfrm>
          <a:prstGeom prst="rect">
            <a:avLst/>
          </a:prstGeom>
        </p:spPr>
        <p:txBody>
          <a:bodyPr wrap="none">
            <a:spAutoFit/>
          </a:bodyPr>
          <a:lstStyle/>
          <a:p>
            <a:r>
              <a:rPr lang="ro-RO" dirty="0" smtClean="0"/>
              <a:t>European </a:t>
            </a:r>
            <a:r>
              <a:rPr lang="ro-RO" dirty="0" err="1" smtClean="0"/>
              <a:t>Heart</a:t>
            </a:r>
            <a:r>
              <a:rPr lang="ro-RO" dirty="0" smtClean="0"/>
              <a:t> Journal, 2013</a:t>
            </a:r>
            <a:endParaRPr lang="ro-RO" dirty="0"/>
          </a:p>
        </p:txBody>
      </p:sp>
    </p:spTree>
    <p:extLst>
      <p:ext uri="{BB962C8B-B14F-4D97-AF65-F5344CB8AC3E}">
        <p14:creationId xmlns:p14="http://schemas.microsoft.com/office/powerpoint/2010/main" xmlns="" val="163123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58800" y="2206625"/>
            <a:ext cx="8370888" cy="2746375"/>
          </a:xfrm>
          <a:prstGeom prst="rect">
            <a:avLst/>
          </a:prstGeom>
          <a:noFill/>
          <a:ln w="12700">
            <a:noFill/>
            <a:miter lim="800000"/>
            <a:headEnd/>
            <a:tailEnd/>
          </a:ln>
        </p:spPr>
        <p:txBody>
          <a:bodyPr lIns="90487" tIns="44450" rIns="90487" bIns="44450"/>
          <a:lstStyle>
            <a:lvl1pPr eaLnBrk="0" hangingPunct="0">
              <a:tabLst>
                <a:tab pos="0" algn="l"/>
              </a:tabLst>
              <a:defRPr sz="2400">
                <a:solidFill>
                  <a:schemeClr val="tx1"/>
                </a:solidFill>
                <a:latin typeface="Century Gothic" charset="0"/>
                <a:ea typeface="MS PGothic" charset="-128"/>
              </a:defRPr>
            </a:lvl1pPr>
            <a:lvl2pPr marL="742950" indent="-285750" eaLnBrk="0" hangingPunct="0">
              <a:tabLst>
                <a:tab pos="0" algn="l"/>
              </a:tabLst>
              <a:defRPr sz="2400">
                <a:solidFill>
                  <a:schemeClr val="tx1"/>
                </a:solidFill>
                <a:latin typeface="Century Gothic" charset="0"/>
                <a:ea typeface="MS PGothic" charset="-128"/>
              </a:defRPr>
            </a:lvl2pPr>
            <a:lvl3pPr marL="1143000" indent="-228600" eaLnBrk="0" hangingPunct="0">
              <a:tabLst>
                <a:tab pos="0" algn="l"/>
              </a:tabLst>
              <a:defRPr sz="2400">
                <a:solidFill>
                  <a:schemeClr val="tx1"/>
                </a:solidFill>
                <a:latin typeface="Century Gothic" charset="0"/>
                <a:ea typeface="MS PGothic" charset="-128"/>
              </a:defRPr>
            </a:lvl3pPr>
            <a:lvl4pPr marL="1600200" indent="-228600" eaLnBrk="0" hangingPunct="0">
              <a:tabLst>
                <a:tab pos="0" algn="l"/>
              </a:tabLst>
              <a:defRPr sz="2400">
                <a:solidFill>
                  <a:schemeClr val="tx1"/>
                </a:solidFill>
                <a:latin typeface="Century Gothic" charset="0"/>
                <a:ea typeface="MS PGothic" charset="-128"/>
              </a:defRPr>
            </a:lvl4pPr>
            <a:lvl5pPr marL="2057400" indent="-228600" eaLnBrk="0" hangingPunct="0">
              <a:tabLst>
                <a:tab pos="0" algn="l"/>
              </a:tabLst>
              <a:defRPr sz="2400">
                <a:solidFill>
                  <a:schemeClr val="tx1"/>
                </a:solidFill>
                <a:latin typeface="Century Gothic" charset="0"/>
                <a:ea typeface="MS PGothic" charset="-128"/>
              </a:defRPr>
            </a:lvl5pPr>
            <a:lvl6pPr marL="2514600" indent="-228600" eaLnBrk="0" fontAlgn="base" hangingPunct="0">
              <a:spcBef>
                <a:spcPct val="0"/>
              </a:spcBef>
              <a:spcAft>
                <a:spcPct val="0"/>
              </a:spcAft>
              <a:tabLst>
                <a:tab pos="0" algn="l"/>
              </a:tabLst>
              <a:defRPr sz="2400">
                <a:solidFill>
                  <a:schemeClr val="tx1"/>
                </a:solidFill>
                <a:latin typeface="Century Gothic" charset="0"/>
                <a:ea typeface="MS PGothic" charset="-128"/>
              </a:defRPr>
            </a:lvl6pPr>
            <a:lvl7pPr marL="2971800" indent="-228600" eaLnBrk="0" fontAlgn="base" hangingPunct="0">
              <a:spcBef>
                <a:spcPct val="0"/>
              </a:spcBef>
              <a:spcAft>
                <a:spcPct val="0"/>
              </a:spcAft>
              <a:tabLst>
                <a:tab pos="0" algn="l"/>
              </a:tabLst>
              <a:defRPr sz="2400">
                <a:solidFill>
                  <a:schemeClr val="tx1"/>
                </a:solidFill>
                <a:latin typeface="Century Gothic" charset="0"/>
                <a:ea typeface="MS PGothic" charset="-128"/>
              </a:defRPr>
            </a:lvl7pPr>
            <a:lvl8pPr marL="3429000" indent="-228600" eaLnBrk="0" fontAlgn="base" hangingPunct="0">
              <a:spcBef>
                <a:spcPct val="0"/>
              </a:spcBef>
              <a:spcAft>
                <a:spcPct val="0"/>
              </a:spcAft>
              <a:tabLst>
                <a:tab pos="0" algn="l"/>
              </a:tabLst>
              <a:defRPr sz="2400">
                <a:solidFill>
                  <a:schemeClr val="tx1"/>
                </a:solidFill>
                <a:latin typeface="Century Gothic" charset="0"/>
                <a:ea typeface="MS PGothic" charset="-128"/>
              </a:defRPr>
            </a:lvl8pPr>
            <a:lvl9pPr marL="3886200" indent="-228600" eaLnBrk="0" fontAlgn="base" hangingPunct="0">
              <a:spcBef>
                <a:spcPct val="0"/>
              </a:spcBef>
              <a:spcAft>
                <a:spcPct val="0"/>
              </a:spcAft>
              <a:tabLst>
                <a:tab pos="0" algn="l"/>
              </a:tabLst>
              <a:defRPr sz="2400">
                <a:solidFill>
                  <a:schemeClr val="tx1"/>
                </a:solidFill>
                <a:latin typeface="Century Gothic" charset="0"/>
                <a:ea typeface="MS PGothic" charset="-128"/>
              </a:defRPr>
            </a:lvl9pPr>
          </a:lstStyle>
          <a:p>
            <a:pPr defTabSz="914400" eaLnBrk="1" hangingPunct="1">
              <a:buClr>
                <a:srgbClr val="FAFD00"/>
              </a:buClr>
              <a:buSzPct val="120000"/>
            </a:pPr>
            <a:r>
              <a:rPr lang="en-US" altLang="en-US" sz="3200" i="1">
                <a:latin typeface="Times New Roman" charset="0"/>
              </a:rPr>
              <a:t>“Lowering serum cholesterol concentrations does not reduce mortality and is unlikely to prevent coronary heart disease.” </a:t>
            </a:r>
            <a:br>
              <a:rPr lang="en-US" altLang="en-US" sz="3200" i="1">
                <a:latin typeface="Times New Roman" charset="0"/>
              </a:rPr>
            </a:br>
            <a:endParaRPr lang="en-US" altLang="en-US" sz="3200">
              <a:latin typeface="Times New Roman" charset="0"/>
            </a:endParaRPr>
          </a:p>
        </p:txBody>
      </p:sp>
      <p:sp>
        <p:nvSpPr>
          <p:cNvPr id="62467" name="Rectangle 3"/>
          <p:cNvSpPr>
            <a:spLocks noChangeArrowheads="1"/>
          </p:cNvSpPr>
          <p:nvPr/>
        </p:nvSpPr>
        <p:spPr bwMode="auto">
          <a:xfrm>
            <a:off x="152400" y="635000"/>
            <a:ext cx="7162800" cy="1825625"/>
          </a:xfrm>
          <a:prstGeom prst="rect">
            <a:avLst/>
          </a:prstGeom>
          <a:noFill/>
          <a:ln w="12700">
            <a:noFill/>
            <a:miter lim="800000"/>
            <a:headEnd/>
            <a:tailEnd/>
          </a:ln>
        </p:spPr>
        <p:txBody>
          <a:bodyPr lIns="92075" tIns="0" rIns="92075" bIns="0"/>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eaLnBrk="0" fontAlgn="base" hangingPunct="0">
              <a:spcBef>
                <a:spcPct val="0"/>
              </a:spcBef>
              <a:spcAft>
                <a:spcPct val="0"/>
              </a:spcAft>
              <a:defRPr sz="2400">
                <a:solidFill>
                  <a:schemeClr val="tx1"/>
                </a:solidFill>
                <a:latin typeface="Century Gothic" charset="0"/>
                <a:ea typeface="MS PGothic" charset="-128"/>
              </a:defRPr>
            </a:lvl6pPr>
            <a:lvl7pPr marL="2971800" indent="-228600" eaLnBrk="0" fontAlgn="base" hangingPunct="0">
              <a:spcBef>
                <a:spcPct val="0"/>
              </a:spcBef>
              <a:spcAft>
                <a:spcPct val="0"/>
              </a:spcAft>
              <a:defRPr sz="2400">
                <a:solidFill>
                  <a:schemeClr val="tx1"/>
                </a:solidFill>
                <a:latin typeface="Century Gothic" charset="0"/>
                <a:ea typeface="MS PGothic" charset="-128"/>
              </a:defRPr>
            </a:lvl7pPr>
            <a:lvl8pPr marL="3429000" indent="-228600" eaLnBrk="0" fontAlgn="base" hangingPunct="0">
              <a:spcBef>
                <a:spcPct val="0"/>
              </a:spcBef>
              <a:spcAft>
                <a:spcPct val="0"/>
              </a:spcAft>
              <a:defRPr sz="2400">
                <a:solidFill>
                  <a:schemeClr val="tx1"/>
                </a:solidFill>
                <a:latin typeface="Century Gothic" charset="0"/>
                <a:ea typeface="MS PGothic" charset="-128"/>
              </a:defRPr>
            </a:lvl8pPr>
            <a:lvl9pPr marL="3886200" indent="-228600" eaLnBrk="0" fontAlgn="base" hangingPunct="0">
              <a:spcBef>
                <a:spcPct val="0"/>
              </a:spcBef>
              <a:spcAft>
                <a:spcPct val="0"/>
              </a:spcAft>
              <a:defRPr sz="2400">
                <a:solidFill>
                  <a:schemeClr val="tx1"/>
                </a:solidFill>
                <a:latin typeface="Century Gothic" charset="0"/>
                <a:ea typeface="MS PGothic" charset="-128"/>
              </a:defRPr>
            </a:lvl9pPr>
          </a:lstStyle>
          <a:p>
            <a:pPr algn="ctr" defTabSz="914400" eaLnBrk="1" hangingPunct="1"/>
            <a:r>
              <a:rPr lang="en-US" altLang="en-US" sz="4400">
                <a:solidFill>
                  <a:srgbClr val="AF3700"/>
                </a:solidFill>
                <a:latin typeface="Arial" charset="0"/>
              </a:rPr>
              <a:t>1992: înainte de era statinelor</a:t>
            </a:r>
            <a:endParaRPr lang="en-US" altLang="en-US" sz="4000">
              <a:solidFill>
                <a:srgbClr val="AF3700"/>
              </a:solidFill>
              <a:latin typeface="Arial" charset="0"/>
            </a:endParaRPr>
          </a:p>
        </p:txBody>
      </p:sp>
      <p:sp>
        <p:nvSpPr>
          <p:cNvPr id="62468" name="Rectangle 4"/>
          <p:cNvSpPr>
            <a:spLocks noChangeArrowheads="1"/>
          </p:cNvSpPr>
          <p:nvPr/>
        </p:nvSpPr>
        <p:spPr bwMode="auto">
          <a:xfrm>
            <a:off x="685800" y="6019800"/>
            <a:ext cx="6303963" cy="587375"/>
          </a:xfrm>
          <a:prstGeom prst="rect">
            <a:avLst/>
          </a:prstGeom>
          <a:noFill/>
          <a:ln w="12700">
            <a:noFill/>
            <a:miter lim="800000"/>
            <a:headEnd/>
            <a:tailEnd/>
          </a:ln>
        </p:spPr>
        <p:txBody>
          <a:bodyPr lIns="90487" tIns="44450" rIns="90487" bIns="44450"/>
          <a:lstStyle/>
          <a:p>
            <a:pPr defTabSz="914400">
              <a:buClr>
                <a:srgbClr val="FAFD00"/>
              </a:buClr>
              <a:buSzPct val="120000"/>
              <a:tabLst>
                <a:tab pos="0" algn="l"/>
              </a:tabLst>
              <a:defRPr/>
            </a:pPr>
            <a:r>
              <a:rPr lang="en-US" sz="2800" i="1" dirty="0">
                <a:latin typeface="Times New Roman" pitchFamily="18" charset="0"/>
                <a:ea typeface="+mn-ea"/>
                <a:cs typeface="MS PGothic" charset="0"/>
              </a:rPr>
              <a:t>British Medical Journal</a:t>
            </a:r>
            <a:r>
              <a:rPr lang="en-US" sz="2800" dirty="0">
                <a:latin typeface="Times New Roman" pitchFamily="18" charset="0"/>
                <a:ea typeface="+mn-ea"/>
                <a:cs typeface="MS PGothic" charset="0"/>
              </a:rPr>
              <a:t> 1992;305:15</a:t>
            </a:r>
            <a:endParaRPr lang="en-US" sz="3200" dirty="0">
              <a:latin typeface="Times New Roman" pitchFamily="18" charset="0"/>
              <a:ea typeface="+mn-ea"/>
              <a:cs typeface="MS PGothic" charset="0"/>
            </a:endParaRPr>
          </a:p>
        </p:txBody>
      </p:sp>
      <p:sp>
        <p:nvSpPr>
          <p:cNvPr id="62469" name="Text Box 5"/>
          <p:cNvSpPr txBox="1">
            <a:spLocks noChangeArrowheads="1"/>
          </p:cNvSpPr>
          <p:nvPr/>
        </p:nvSpPr>
        <p:spPr bwMode="auto">
          <a:xfrm>
            <a:off x="685800" y="3962400"/>
            <a:ext cx="5222875" cy="954088"/>
          </a:xfrm>
          <a:prstGeom prst="rect">
            <a:avLst/>
          </a:prstGeom>
          <a:noFill/>
          <a:ln w="9525">
            <a:noFill/>
            <a:miter lim="800000"/>
            <a:headEnd/>
            <a:tailEnd/>
          </a:ln>
        </p:spPr>
        <p:txBody>
          <a:bodyPr>
            <a:spAutoFit/>
          </a:bodyPr>
          <a:lstStyle/>
          <a:p>
            <a:pPr defTabSz="914400">
              <a:defRPr/>
            </a:pPr>
            <a:r>
              <a:rPr lang="en-US" sz="2800" dirty="0" err="1">
                <a:latin typeface="Times New Roman" pitchFamily="18" charset="0"/>
                <a:ea typeface="+mn-ea"/>
                <a:cs typeface="MS PGothic" charset="0"/>
              </a:rPr>
              <a:t>Uffe</a:t>
            </a:r>
            <a:r>
              <a:rPr lang="en-US" sz="2800" dirty="0">
                <a:latin typeface="Times New Roman" pitchFamily="18" charset="0"/>
                <a:ea typeface="+mn-ea"/>
                <a:cs typeface="MS PGothic" charset="0"/>
              </a:rPr>
              <a:t> </a:t>
            </a:r>
            <a:r>
              <a:rPr lang="en-US" sz="2800" dirty="0" err="1">
                <a:latin typeface="Times New Roman" pitchFamily="18" charset="0"/>
                <a:ea typeface="+mn-ea"/>
                <a:cs typeface="MS PGothic" charset="0"/>
              </a:rPr>
              <a:t>Ravnskov</a:t>
            </a:r>
            <a:r>
              <a:rPr lang="en-US" sz="2800" dirty="0">
                <a:latin typeface="Times New Roman" pitchFamily="18" charset="0"/>
                <a:ea typeface="+mn-ea"/>
                <a:cs typeface="MS PGothic" charset="0"/>
              </a:rPr>
              <a:t>, MD, PhD</a:t>
            </a:r>
          </a:p>
          <a:p>
            <a:pPr defTabSz="914400">
              <a:defRPr/>
            </a:pPr>
            <a:r>
              <a:rPr lang="en-US" sz="2800" dirty="0">
                <a:latin typeface="Times New Roman" pitchFamily="18" charset="0"/>
                <a:ea typeface="+mn-ea"/>
                <a:cs typeface="MS PGothic" charset="0"/>
              </a:rPr>
              <a:t>Lund, Sweden</a:t>
            </a:r>
          </a:p>
        </p:txBody>
      </p:sp>
    </p:spTree>
    <p:extLst>
      <p:ext uri="{BB962C8B-B14F-4D97-AF65-F5344CB8AC3E}">
        <p14:creationId xmlns:p14="http://schemas.microsoft.com/office/powerpoint/2010/main" xmlns="" val="1577350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mbedded Image"/>
          <p:cNvPicPr>
            <a:picLocks noChangeAspect="1" noChangeArrowheads="1"/>
          </p:cNvPicPr>
          <p:nvPr/>
        </p:nvPicPr>
        <p:blipFill>
          <a:blip r:embed="rId2"/>
          <a:srcRect/>
          <a:stretch>
            <a:fillRect/>
          </a:stretch>
        </p:blipFill>
        <p:spPr bwMode="auto">
          <a:xfrm>
            <a:off x="0" y="1500174"/>
            <a:ext cx="9001156" cy="5153026"/>
          </a:xfrm>
          <a:prstGeom prst="rect">
            <a:avLst/>
          </a:prstGeom>
          <a:noFill/>
        </p:spPr>
      </p:pic>
      <p:sp>
        <p:nvSpPr>
          <p:cNvPr id="3" name="Dreptunghi 2"/>
          <p:cNvSpPr/>
          <p:nvPr/>
        </p:nvSpPr>
        <p:spPr>
          <a:xfrm>
            <a:off x="176198" y="141266"/>
            <a:ext cx="7723202" cy="1200329"/>
          </a:xfrm>
          <a:prstGeom prst="rect">
            <a:avLst/>
          </a:prstGeom>
        </p:spPr>
        <p:txBody>
          <a:bodyPr wrap="square">
            <a:spAutoFit/>
          </a:bodyPr>
          <a:lstStyle/>
          <a:p>
            <a:r>
              <a:rPr lang="en-US" sz="2400" dirty="0" smtClean="0">
                <a:solidFill>
                  <a:schemeClr val="accent1"/>
                </a:solidFill>
              </a:rPr>
              <a:t>Intervention strategies as a function of total cardiovascular risk and low-density lipoprotein cholesterol level</a:t>
            </a:r>
            <a:r>
              <a:rPr lang="ro-RO" sz="2400" dirty="0" smtClean="0">
                <a:solidFill>
                  <a:schemeClr val="accent1"/>
                </a:solidFill>
              </a:rPr>
              <a:t>-ESC </a:t>
            </a:r>
            <a:r>
              <a:rPr lang="ro-RO" sz="2400" dirty="0" err="1" smtClean="0">
                <a:solidFill>
                  <a:schemeClr val="accent1"/>
                </a:solidFill>
              </a:rPr>
              <a:t>Guideline</a:t>
            </a:r>
            <a:r>
              <a:rPr lang="ro-RO" sz="2400" dirty="0" smtClean="0">
                <a:solidFill>
                  <a:schemeClr val="accent1"/>
                </a:solidFill>
              </a:rPr>
              <a:t> 2016</a:t>
            </a:r>
            <a:endParaRPr lang="ro-RO" sz="2400" dirty="0">
              <a:solidFill>
                <a:schemeClr val="accent1"/>
              </a:solidFill>
            </a:endParaRPr>
          </a:p>
        </p:txBody>
      </p:sp>
    </p:spTree>
    <p:extLst>
      <p:ext uri="{BB962C8B-B14F-4D97-AF65-F5344CB8AC3E}">
        <p14:creationId xmlns:p14="http://schemas.microsoft.com/office/powerpoint/2010/main" xmlns="" val="151805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xfrm>
            <a:off x="190500" y="300038"/>
            <a:ext cx="8134350" cy="1143000"/>
          </a:xfrm>
        </p:spPr>
        <p:txBody>
          <a:bodyPr/>
          <a:lstStyle/>
          <a:p>
            <a:r>
              <a:rPr lang="en-US" altLang="en-US">
                <a:ea typeface="MS PGothic" charset="-128"/>
              </a:rPr>
              <a:t>Preventia Evenimentelor Cardiovasculare majore cu statine</a:t>
            </a:r>
          </a:p>
        </p:txBody>
      </p:sp>
      <p:pic>
        <p:nvPicPr>
          <p:cNvPr id="147458"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1613" y="1422400"/>
            <a:ext cx="5918200" cy="506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59" name="TextBox 3"/>
          <p:cNvSpPr txBox="1">
            <a:spLocks noChangeArrowheads="1"/>
          </p:cNvSpPr>
          <p:nvPr/>
        </p:nvSpPr>
        <p:spPr bwMode="auto">
          <a:xfrm>
            <a:off x="0" y="6492875"/>
            <a:ext cx="236537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200"/>
              <a:t>Raymond C , Cleveland 2014</a:t>
            </a:r>
          </a:p>
        </p:txBody>
      </p:sp>
    </p:spTree>
    <p:extLst>
      <p:ext uri="{BB962C8B-B14F-4D97-AF65-F5344CB8AC3E}">
        <p14:creationId xmlns:p14="http://schemas.microsoft.com/office/powerpoint/2010/main" xmlns="" val="149945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endParaRPr lang="en-US" altLang="en-US">
              <a:ea typeface="MS PGothic" charset="-128"/>
            </a:endParaRPr>
          </a:p>
        </p:txBody>
      </p:sp>
      <p:sp>
        <p:nvSpPr>
          <p:cNvPr id="106498" name="Content Placeholder 2"/>
          <p:cNvSpPr>
            <a:spLocks noGrp="1"/>
          </p:cNvSpPr>
          <p:nvPr>
            <p:ph idx="1"/>
          </p:nvPr>
        </p:nvSpPr>
        <p:spPr/>
        <p:txBody>
          <a:bodyPr/>
          <a:lstStyle/>
          <a:p>
            <a:endParaRPr lang="en-US" altLang="en-US">
              <a:ea typeface="MS PGothic" charset="-128"/>
            </a:endParaRPr>
          </a:p>
        </p:txBody>
      </p:sp>
      <p:pic>
        <p:nvPicPr>
          <p:cNvPr id="106499" name="Picture 2" descr="fat-frumos-200-ml-eurofarmaco-10042484.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885950" y="1568450"/>
            <a:ext cx="5080000" cy="5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051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u 1"/>
          <p:cNvSpPr>
            <a:spLocks noGrp="1"/>
          </p:cNvSpPr>
          <p:nvPr>
            <p:ph type="title"/>
          </p:nvPr>
        </p:nvSpPr>
        <p:spPr/>
        <p:txBody>
          <a:bodyPr/>
          <a:lstStyle/>
          <a:p>
            <a:pPr eaLnBrk="1" hangingPunct="1">
              <a:defRPr/>
            </a:pPr>
            <a:r>
              <a:rPr lang="en-US" sz="3200" b="1" dirty="0" err="1" smtClean="0">
                <a:solidFill>
                  <a:srgbClr val="215968"/>
                </a:solidFill>
                <a:ea typeface="+mj-ea"/>
                <a:cs typeface="+mj-cs"/>
              </a:rPr>
              <a:t>Dincolo</a:t>
            </a:r>
            <a:r>
              <a:rPr lang="en-US" sz="3200" b="1" dirty="0" smtClean="0">
                <a:solidFill>
                  <a:srgbClr val="215968"/>
                </a:solidFill>
                <a:ea typeface="+mj-ea"/>
                <a:cs typeface="+mj-cs"/>
              </a:rPr>
              <a:t> de </a:t>
            </a:r>
            <a:r>
              <a:rPr lang="en-US" sz="3200" b="1" dirty="0" err="1" smtClean="0">
                <a:solidFill>
                  <a:srgbClr val="215968"/>
                </a:solidFill>
                <a:ea typeface="+mj-ea"/>
                <a:cs typeface="+mj-cs"/>
              </a:rPr>
              <a:t>efectul</a:t>
            </a:r>
            <a:r>
              <a:rPr lang="en-US" sz="3200" b="1" dirty="0" smtClean="0">
                <a:solidFill>
                  <a:srgbClr val="215968"/>
                </a:solidFill>
                <a:ea typeface="+mj-ea"/>
                <a:cs typeface="+mj-cs"/>
              </a:rPr>
              <a:t> </a:t>
            </a:r>
            <a:r>
              <a:rPr lang="en-US" sz="3200" b="1" dirty="0" err="1" smtClean="0">
                <a:solidFill>
                  <a:srgbClr val="215968"/>
                </a:solidFill>
                <a:ea typeface="+mj-ea"/>
                <a:cs typeface="+mj-cs"/>
              </a:rPr>
              <a:t>hipolipeminat</a:t>
            </a:r>
            <a:r>
              <a:rPr lang="en-US" sz="3200" b="1" dirty="0" smtClean="0">
                <a:solidFill>
                  <a:srgbClr val="215968"/>
                </a:solidFill>
                <a:ea typeface="+mj-ea"/>
                <a:cs typeface="+mj-cs"/>
              </a:rPr>
              <a:t>, </a:t>
            </a:r>
            <a:r>
              <a:rPr lang="en-US" sz="3200" b="1" dirty="0" err="1" smtClean="0">
                <a:solidFill>
                  <a:srgbClr val="215968"/>
                </a:solidFill>
                <a:ea typeface="+mj-ea"/>
                <a:cs typeface="+mj-cs"/>
              </a:rPr>
              <a:t>statinele</a:t>
            </a:r>
            <a:r>
              <a:rPr lang="en-US" sz="3200" b="1" dirty="0" smtClean="0">
                <a:solidFill>
                  <a:srgbClr val="215968"/>
                </a:solidFill>
                <a:ea typeface="+mj-ea"/>
                <a:cs typeface="+mj-cs"/>
              </a:rPr>
              <a:t> au </a:t>
            </a:r>
            <a:r>
              <a:rPr lang="en-US" sz="3200" b="1" dirty="0" err="1" smtClean="0">
                <a:solidFill>
                  <a:srgbClr val="C00000"/>
                </a:solidFill>
                <a:effectLst>
                  <a:outerShdw blurRad="38100" dist="38100" dir="2700000" algn="tl">
                    <a:srgbClr val="000000">
                      <a:alpha val="43137"/>
                    </a:srgbClr>
                  </a:outerShdw>
                </a:effectLst>
                <a:ea typeface="+mj-ea"/>
                <a:cs typeface="+mj-cs"/>
              </a:rPr>
              <a:t>efecte</a:t>
            </a:r>
            <a:r>
              <a:rPr lang="en-US" sz="3200" b="1" dirty="0" smtClean="0">
                <a:solidFill>
                  <a:srgbClr val="C00000"/>
                </a:solidFill>
                <a:effectLst>
                  <a:outerShdw blurRad="38100" dist="38100" dir="2700000" algn="tl">
                    <a:srgbClr val="000000">
                      <a:alpha val="43137"/>
                    </a:srgbClr>
                  </a:outerShdw>
                </a:effectLst>
                <a:ea typeface="+mj-ea"/>
                <a:cs typeface="+mj-cs"/>
              </a:rPr>
              <a:t> </a:t>
            </a:r>
            <a:r>
              <a:rPr lang="en-US" sz="3200" b="1" dirty="0" err="1" smtClean="0">
                <a:solidFill>
                  <a:srgbClr val="C00000"/>
                </a:solidFill>
                <a:effectLst>
                  <a:outerShdw blurRad="38100" dist="38100" dir="2700000" algn="tl">
                    <a:srgbClr val="000000">
                      <a:alpha val="43137"/>
                    </a:srgbClr>
                  </a:outerShdw>
                </a:effectLst>
                <a:ea typeface="+mj-ea"/>
                <a:cs typeface="+mj-cs"/>
              </a:rPr>
              <a:t>pleiotrope</a:t>
            </a:r>
            <a:r>
              <a:rPr lang="en-US" sz="3200" b="1" dirty="0" smtClean="0">
                <a:solidFill>
                  <a:srgbClr val="C00000"/>
                </a:solidFill>
                <a:effectLst>
                  <a:outerShdw blurRad="38100" dist="38100" dir="2700000" algn="tl">
                    <a:srgbClr val="000000">
                      <a:alpha val="43137"/>
                    </a:srgbClr>
                  </a:outerShdw>
                </a:effectLst>
                <a:ea typeface="+mj-ea"/>
                <a:cs typeface="+mj-cs"/>
              </a:rPr>
              <a:t> demonstrate</a:t>
            </a:r>
            <a:r>
              <a:rPr lang="en-US" sz="3200" b="1" dirty="0" smtClean="0">
                <a:solidFill>
                  <a:srgbClr val="215968"/>
                </a:solidFill>
                <a:ea typeface="+mj-ea"/>
                <a:cs typeface="+mj-cs"/>
              </a:rPr>
              <a:t/>
            </a:r>
            <a:br>
              <a:rPr lang="en-US" sz="3200" b="1" dirty="0" smtClean="0">
                <a:solidFill>
                  <a:srgbClr val="215968"/>
                </a:solidFill>
                <a:ea typeface="+mj-ea"/>
                <a:cs typeface="+mj-cs"/>
              </a:rPr>
            </a:br>
            <a:endParaRPr lang="ro-RO" sz="3200" b="1" dirty="0" smtClean="0">
              <a:solidFill>
                <a:srgbClr val="215968"/>
              </a:solidFill>
              <a:ea typeface="+mj-ea"/>
              <a:cs typeface="+mj-cs"/>
            </a:endParaRPr>
          </a:p>
        </p:txBody>
      </p:sp>
      <p:pic>
        <p:nvPicPr>
          <p:cNvPr id="4915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75" y="1643063"/>
            <a:ext cx="8143875" cy="451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reptunghi 5"/>
          <p:cNvSpPr/>
          <p:nvPr/>
        </p:nvSpPr>
        <p:spPr>
          <a:xfrm>
            <a:off x="928688" y="5429250"/>
            <a:ext cx="6000750" cy="577850"/>
          </a:xfrm>
          <a:prstGeom prst="rect">
            <a:avLst/>
          </a:prstGeom>
        </p:spPr>
        <p:txBody>
          <a:bodyPr>
            <a:spAutoFit/>
          </a:bodyPr>
          <a:lstStyle/>
          <a:p>
            <a:pPr fontAlgn="auto">
              <a:spcBef>
                <a:spcPts val="0"/>
              </a:spcBef>
              <a:spcAft>
                <a:spcPts val="0"/>
              </a:spcAft>
              <a:defRPr/>
            </a:pPr>
            <a:r>
              <a:rPr lang="en-US" sz="1050" dirty="0">
                <a:latin typeface="+mn-lt"/>
                <a:ea typeface="+mn-ea"/>
              </a:rPr>
              <a:t>The role inflammation in the pathogenesis of coronary artery disease and ACSs. RAC and Rho, G-protein subunits; RA 1, Rap-activated 1; </a:t>
            </a:r>
            <a:r>
              <a:rPr lang="en-US" sz="1050" dirty="0" err="1">
                <a:latin typeface="+mn-lt"/>
                <a:ea typeface="+mn-ea"/>
              </a:rPr>
              <a:t>eNOS</a:t>
            </a:r>
            <a:r>
              <a:rPr lang="en-US" sz="1050" dirty="0">
                <a:latin typeface="+mn-lt"/>
                <a:ea typeface="+mn-ea"/>
              </a:rPr>
              <a:t>, </a:t>
            </a:r>
            <a:r>
              <a:rPr lang="ro-RO" sz="1050" dirty="0" err="1">
                <a:latin typeface="+mn-lt"/>
                <a:ea typeface="+mn-ea"/>
              </a:rPr>
              <a:t>endothelial</a:t>
            </a:r>
            <a:r>
              <a:rPr lang="ro-RO" sz="1050" dirty="0">
                <a:latin typeface="+mn-lt"/>
                <a:ea typeface="+mn-ea"/>
              </a:rPr>
              <a:t> nitric </a:t>
            </a:r>
            <a:r>
              <a:rPr lang="ro-RO" sz="1050" dirty="0" err="1">
                <a:latin typeface="+mn-lt"/>
                <a:ea typeface="+mn-ea"/>
              </a:rPr>
              <a:t>oxide</a:t>
            </a:r>
            <a:r>
              <a:rPr lang="ro-RO" sz="1050" dirty="0">
                <a:latin typeface="+mn-lt"/>
                <a:ea typeface="+mn-ea"/>
              </a:rPr>
              <a:t> </a:t>
            </a:r>
            <a:r>
              <a:rPr lang="ro-RO" sz="1050" dirty="0" err="1">
                <a:latin typeface="+mn-lt"/>
                <a:ea typeface="+mn-ea"/>
              </a:rPr>
              <a:t>synthase</a:t>
            </a:r>
            <a:r>
              <a:rPr lang="ro-RO" sz="1050" dirty="0">
                <a:latin typeface="+mn-lt"/>
                <a:ea typeface="+mn-ea"/>
              </a:rPr>
              <a:t>; ROS, reactive </a:t>
            </a:r>
            <a:r>
              <a:rPr lang="ro-RO" sz="1050" dirty="0" err="1">
                <a:latin typeface="+mn-lt"/>
                <a:ea typeface="+mn-ea"/>
              </a:rPr>
              <a:t>oxygen</a:t>
            </a:r>
            <a:r>
              <a:rPr lang="ro-RO" sz="1050" dirty="0">
                <a:latin typeface="+mn-lt"/>
                <a:ea typeface="+mn-ea"/>
              </a:rPr>
              <a:t> </a:t>
            </a:r>
            <a:r>
              <a:rPr lang="ro-RO" sz="1050" dirty="0" err="1">
                <a:latin typeface="+mn-lt"/>
                <a:ea typeface="+mn-ea"/>
              </a:rPr>
              <a:t>species</a:t>
            </a:r>
            <a:r>
              <a:rPr lang="ro-RO" sz="1050" dirty="0">
                <a:latin typeface="+mn-lt"/>
                <a:ea typeface="+mn-ea"/>
              </a:rPr>
              <a:t>; CRP, </a:t>
            </a:r>
            <a:r>
              <a:rPr lang="ro-RO" sz="1050" dirty="0" err="1">
                <a:latin typeface="+mn-lt"/>
                <a:ea typeface="+mn-ea"/>
              </a:rPr>
              <a:t>high-sensitivity</a:t>
            </a:r>
            <a:r>
              <a:rPr lang="ro-RO" sz="1050" dirty="0">
                <a:latin typeface="+mn-lt"/>
                <a:ea typeface="+mn-ea"/>
              </a:rPr>
              <a:t> C-reactive </a:t>
            </a:r>
            <a:r>
              <a:rPr lang="ro-RO" sz="1050" dirty="0" err="1">
                <a:latin typeface="+mn-lt"/>
                <a:ea typeface="+mn-ea"/>
              </a:rPr>
              <a:t>protein</a:t>
            </a:r>
            <a:r>
              <a:rPr lang="ro-RO" sz="1050" dirty="0">
                <a:latin typeface="+mn-lt"/>
                <a:ea typeface="+mn-ea"/>
              </a:rPr>
              <a:t>; IL-6, </a:t>
            </a:r>
            <a:r>
              <a:rPr lang="ro-RO" sz="1050" dirty="0" err="1">
                <a:latin typeface="+mn-lt"/>
                <a:ea typeface="+mn-ea"/>
              </a:rPr>
              <a:t>interleukin</a:t>
            </a:r>
            <a:r>
              <a:rPr lang="ro-RO" sz="1050" dirty="0">
                <a:latin typeface="+mn-lt"/>
                <a:ea typeface="+mn-ea"/>
              </a:rPr>
              <a:t> 6.</a:t>
            </a:r>
          </a:p>
        </p:txBody>
      </p:sp>
      <p:sp>
        <p:nvSpPr>
          <p:cNvPr id="49156" name="Dreptunghi 6"/>
          <p:cNvSpPr>
            <a:spLocks noChangeArrowheads="1"/>
          </p:cNvSpPr>
          <p:nvPr/>
        </p:nvSpPr>
        <p:spPr bwMode="auto">
          <a:xfrm>
            <a:off x="928688" y="6410325"/>
            <a:ext cx="169227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s-ES" altLang="en-US" sz="1100">
                <a:latin typeface="Calibri" charset="0"/>
              </a:rPr>
              <a:t>JACC Vol. 53, No. 23, 2009</a:t>
            </a:r>
            <a:endParaRPr lang="ro-RO" altLang="en-US" sz="1100">
              <a:latin typeface="Calibri" charset="0"/>
            </a:endParaRPr>
          </a:p>
        </p:txBody>
      </p:sp>
    </p:spTree>
    <p:extLst>
      <p:ext uri="{BB962C8B-B14F-4D97-AF65-F5344CB8AC3E}">
        <p14:creationId xmlns:p14="http://schemas.microsoft.com/office/powerpoint/2010/main" xmlns="" val="741398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5826" name="Rectangle 2"/>
          <p:cNvSpPr>
            <a:spLocks noChangeArrowheads="1"/>
          </p:cNvSpPr>
          <p:nvPr/>
        </p:nvSpPr>
        <p:spPr bwMode="auto">
          <a:xfrm>
            <a:off x="8259763" y="2881313"/>
            <a:ext cx="228600" cy="1924050"/>
          </a:xfrm>
          <a:prstGeom prst="rect">
            <a:avLst/>
          </a:prstGeom>
          <a:solidFill>
            <a:schemeClr val="accent3">
              <a:lumMod val="50000"/>
            </a:schemeClr>
          </a:solidFill>
          <a:ln>
            <a:headEnd/>
            <a:tailEnd/>
          </a:ln>
        </p:spPr>
        <p:style>
          <a:lnRef idx="0">
            <a:schemeClr val="accent4"/>
          </a:lnRef>
          <a:fillRef idx="3">
            <a:schemeClr val="accent4"/>
          </a:fillRef>
          <a:effectRef idx="3">
            <a:schemeClr val="accent4"/>
          </a:effectRef>
          <a:fontRef idx="minor">
            <a:schemeClr val="lt1"/>
          </a:fontRef>
        </p:style>
        <p:txBody>
          <a:bodyPr/>
          <a:lstStyle/>
          <a:p>
            <a:pPr fontAlgn="auto">
              <a:spcBef>
                <a:spcPts val="0"/>
              </a:spcBef>
              <a:spcAft>
                <a:spcPts val="0"/>
              </a:spcAft>
              <a:defRPr/>
            </a:pPr>
            <a:endParaRPr lang="ro-RO">
              <a:solidFill>
                <a:schemeClr val="bg2">
                  <a:lumMod val="10000"/>
                </a:schemeClr>
              </a:solidFill>
            </a:endParaRPr>
          </a:p>
        </p:txBody>
      </p:sp>
      <p:sp>
        <p:nvSpPr>
          <p:cNvPr id="6605827" name="Rectangle 3"/>
          <p:cNvSpPr>
            <a:spLocks noChangeArrowheads="1"/>
          </p:cNvSpPr>
          <p:nvPr/>
        </p:nvSpPr>
        <p:spPr bwMode="auto">
          <a:xfrm>
            <a:off x="7458075" y="3716338"/>
            <a:ext cx="230188" cy="1089025"/>
          </a:xfrm>
          <a:prstGeom prst="rect">
            <a:avLst/>
          </a:prstGeom>
          <a:solidFill>
            <a:schemeClr val="accent3">
              <a:lumMod val="50000"/>
            </a:schemeClr>
          </a:solidFill>
          <a:ln>
            <a:headEnd/>
            <a:tailEnd/>
          </a:ln>
        </p:spPr>
        <p:style>
          <a:lnRef idx="0">
            <a:schemeClr val="accent4"/>
          </a:lnRef>
          <a:fillRef idx="3">
            <a:schemeClr val="accent4"/>
          </a:fillRef>
          <a:effectRef idx="3">
            <a:schemeClr val="accent4"/>
          </a:effectRef>
          <a:fontRef idx="minor">
            <a:schemeClr val="lt1"/>
          </a:fontRef>
        </p:style>
        <p:txBody>
          <a:bodyPr/>
          <a:lstStyle/>
          <a:p>
            <a:pPr fontAlgn="auto">
              <a:spcBef>
                <a:spcPts val="0"/>
              </a:spcBef>
              <a:spcAft>
                <a:spcPts val="0"/>
              </a:spcAft>
              <a:defRPr/>
            </a:pPr>
            <a:endParaRPr lang="ro-RO">
              <a:solidFill>
                <a:schemeClr val="bg2">
                  <a:lumMod val="10000"/>
                </a:schemeClr>
              </a:solidFill>
            </a:endParaRPr>
          </a:p>
        </p:txBody>
      </p:sp>
      <p:sp>
        <p:nvSpPr>
          <p:cNvPr id="6605828" name="Rectangle 4"/>
          <p:cNvSpPr>
            <a:spLocks noChangeArrowheads="1"/>
          </p:cNvSpPr>
          <p:nvPr/>
        </p:nvSpPr>
        <p:spPr bwMode="auto">
          <a:xfrm>
            <a:off x="6657975" y="3013075"/>
            <a:ext cx="228600" cy="1792288"/>
          </a:xfrm>
          <a:prstGeom prst="rect">
            <a:avLst/>
          </a:prstGeom>
          <a:solidFill>
            <a:schemeClr val="accent3">
              <a:lumMod val="50000"/>
            </a:schemeClr>
          </a:solidFill>
          <a:ln>
            <a:headEnd/>
            <a:tailEnd/>
          </a:ln>
        </p:spPr>
        <p:style>
          <a:lnRef idx="0">
            <a:schemeClr val="accent4"/>
          </a:lnRef>
          <a:fillRef idx="3">
            <a:schemeClr val="accent4"/>
          </a:fillRef>
          <a:effectRef idx="3">
            <a:schemeClr val="accent4"/>
          </a:effectRef>
          <a:fontRef idx="minor">
            <a:schemeClr val="lt1"/>
          </a:fontRef>
        </p:style>
        <p:txBody>
          <a:bodyPr/>
          <a:lstStyle/>
          <a:p>
            <a:pPr fontAlgn="auto">
              <a:spcBef>
                <a:spcPts val="0"/>
              </a:spcBef>
              <a:spcAft>
                <a:spcPts val="0"/>
              </a:spcAft>
              <a:defRPr/>
            </a:pPr>
            <a:endParaRPr lang="ro-RO">
              <a:solidFill>
                <a:schemeClr val="bg2">
                  <a:lumMod val="10000"/>
                </a:schemeClr>
              </a:solidFill>
            </a:endParaRPr>
          </a:p>
        </p:txBody>
      </p:sp>
      <p:sp>
        <p:nvSpPr>
          <p:cNvPr id="6605829" name="Rectangle 5"/>
          <p:cNvSpPr>
            <a:spLocks noChangeArrowheads="1"/>
          </p:cNvSpPr>
          <p:nvPr/>
        </p:nvSpPr>
        <p:spPr bwMode="auto">
          <a:xfrm>
            <a:off x="5857875" y="2373313"/>
            <a:ext cx="228600" cy="2432050"/>
          </a:xfrm>
          <a:prstGeom prst="rect">
            <a:avLst/>
          </a:prstGeom>
          <a:solidFill>
            <a:schemeClr val="accent3">
              <a:lumMod val="50000"/>
            </a:schemeClr>
          </a:solidFill>
          <a:ln>
            <a:headEnd/>
            <a:tailEnd/>
          </a:ln>
        </p:spPr>
        <p:style>
          <a:lnRef idx="0">
            <a:schemeClr val="accent4"/>
          </a:lnRef>
          <a:fillRef idx="3">
            <a:schemeClr val="accent4"/>
          </a:fillRef>
          <a:effectRef idx="3">
            <a:schemeClr val="accent4"/>
          </a:effectRef>
          <a:fontRef idx="minor">
            <a:schemeClr val="lt1"/>
          </a:fontRef>
        </p:style>
        <p:txBody>
          <a:bodyPr/>
          <a:lstStyle/>
          <a:p>
            <a:pPr fontAlgn="auto">
              <a:spcBef>
                <a:spcPts val="0"/>
              </a:spcBef>
              <a:spcAft>
                <a:spcPts val="0"/>
              </a:spcAft>
              <a:defRPr/>
            </a:pPr>
            <a:endParaRPr lang="ro-RO">
              <a:solidFill>
                <a:schemeClr val="bg2">
                  <a:lumMod val="10000"/>
                </a:schemeClr>
              </a:solidFill>
            </a:endParaRPr>
          </a:p>
        </p:txBody>
      </p:sp>
      <p:sp>
        <p:nvSpPr>
          <p:cNvPr id="6605830" name="Rectangle 6"/>
          <p:cNvSpPr>
            <a:spLocks noGrp="1" noChangeArrowheads="1"/>
          </p:cNvSpPr>
          <p:nvPr>
            <p:ph type="title" idx="4294967295"/>
          </p:nvPr>
        </p:nvSpPr>
        <p:spPr>
          <a:xfrm>
            <a:off x="71438" y="214313"/>
            <a:ext cx="9072562" cy="714375"/>
          </a:xfrm>
        </p:spPr>
        <p:txBody>
          <a:bodyPr>
            <a:noAutofit/>
          </a:bodyPr>
          <a:lstStyle/>
          <a:p>
            <a:pPr eaLnBrk="1" hangingPunct="1"/>
            <a:r>
              <a:rPr lang="en-US" altLang="en-US" sz="3200" b="1">
                <a:solidFill>
                  <a:srgbClr val="C00000"/>
                </a:solidFill>
                <a:effectLst>
                  <a:outerShdw blurRad="38100" dist="38100" dir="2700000" algn="tl">
                    <a:srgbClr val="C0C0C0"/>
                  </a:outerShdw>
                </a:effectLst>
                <a:latin typeface="Calibri" charset="0"/>
                <a:ea typeface="MS PGothic" charset="-128"/>
              </a:rPr>
              <a:t>Statin</a:t>
            </a:r>
            <a:r>
              <a:rPr lang="ro-RO" altLang="en-US" sz="3200" b="1">
                <a:solidFill>
                  <a:srgbClr val="C00000"/>
                </a:solidFill>
                <a:effectLst>
                  <a:outerShdw blurRad="38100" dist="38100" dir="2700000" algn="tl">
                    <a:srgbClr val="C0C0C0"/>
                  </a:outerShdw>
                </a:effectLst>
                <a:latin typeface="Calibri" charset="0"/>
                <a:ea typeface="MS PGothic" charset="-128"/>
              </a:rPr>
              <a:t>ele </a:t>
            </a:r>
            <a:r>
              <a:rPr lang="ro-RO" altLang="en-US" sz="3200" b="1">
                <a:solidFill>
                  <a:srgbClr val="215968"/>
                </a:solidFill>
                <a:latin typeface="Calibri" charset="0"/>
                <a:ea typeface="MS PGothic" charset="-128"/>
              </a:rPr>
              <a:t>îmbunătăţesc semnificativ parametri </a:t>
            </a:r>
            <a:r>
              <a:rPr lang="ro-RO" altLang="en-US" sz="3200" b="1">
                <a:solidFill>
                  <a:srgbClr val="C00000"/>
                </a:solidFill>
                <a:effectLst>
                  <a:outerShdw blurRad="38100" dist="38100" dir="2700000" algn="tl">
                    <a:srgbClr val="C0C0C0"/>
                  </a:outerShdw>
                </a:effectLst>
                <a:latin typeface="Calibri" charset="0"/>
                <a:ea typeface="MS PGothic" charset="-128"/>
              </a:rPr>
              <a:t>inflamaţiei şi ai funcţiei endoteliale</a:t>
            </a:r>
            <a:endParaRPr lang="en-US" altLang="en-US" sz="3200" b="1">
              <a:solidFill>
                <a:srgbClr val="C00000"/>
              </a:solidFill>
              <a:effectLst>
                <a:outerShdw blurRad="38100" dist="38100" dir="2700000" algn="tl">
                  <a:srgbClr val="C0C0C0"/>
                </a:outerShdw>
              </a:effectLst>
              <a:latin typeface="Calibri" charset="0"/>
              <a:ea typeface="MS PGothic" charset="-128"/>
            </a:endParaRPr>
          </a:p>
        </p:txBody>
      </p:sp>
      <p:graphicFrame>
        <p:nvGraphicFramePr>
          <p:cNvPr id="50182" name="Object 2"/>
          <p:cNvGraphicFramePr>
            <a:graphicFrameLocks noGrp="1" noChangeAspect="1"/>
          </p:cNvGraphicFramePr>
          <p:nvPr>
            <p:ph sz="half" idx="4294967295"/>
          </p:nvPr>
        </p:nvGraphicFramePr>
        <p:xfrm>
          <a:off x="0" y="1563688"/>
          <a:ext cx="4157663" cy="4141787"/>
        </p:xfrm>
        <a:graphic>
          <a:graphicData uri="http://schemas.openxmlformats.org/presentationml/2006/ole">
            <p:oleObj spid="_x0000_s7194" name="Worksheet" r:id="rId4" imgW="4157832" imgH="4139543" progId="Excel.Sheet.8">
              <p:embed/>
            </p:oleObj>
          </a:graphicData>
        </a:graphic>
      </p:graphicFrame>
      <p:sp>
        <p:nvSpPr>
          <p:cNvPr id="50183" name="Text Box 7"/>
          <p:cNvSpPr txBox="1">
            <a:spLocks noChangeArrowheads="1"/>
          </p:cNvSpPr>
          <p:nvPr/>
        </p:nvSpPr>
        <p:spPr bwMode="auto">
          <a:xfrm>
            <a:off x="354013" y="5610225"/>
            <a:ext cx="8213725"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200" i="1">
                <a:solidFill>
                  <a:srgbClr val="1E1C11"/>
                </a:solidFill>
                <a:latin typeface="Calibri" charset="0"/>
                <a:ea typeface="ＭＳ Ｐゴシック" charset="-128"/>
              </a:rPr>
              <a:t>*P</a:t>
            </a:r>
            <a:r>
              <a:rPr lang="en-US" altLang="en-US" sz="1200">
                <a:solidFill>
                  <a:srgbClr val="1E1C11"/>
                </a:solidFill>
                <a:latin typeface="Calibri" charset="0"/>
                <a:ea typeface="ＭＳ Ｐゴシック" charset="-128"/>
              </a:rPr>
              <a:t>&lt;.01 vs baseline; </a:t>
            </a:r>
            <a:r>
              <a:rPr lang="en-US" altLang="en-US" sz="1200" baseline="30000">
                <a:solidFill>
                  <a:srgbClr val="1E1C11"/>
                </a:solidFill>
                <a:latin typeface="Calibri" charset="0"/>
                <a:ea typeface="ＭＳ Ｐゴシック" charset="-128"/>
              </a:rPr>
              <a:t>†</a:t>
            </a:r>
            <a:r>
              <a:rPr lang="en-US" altLang="en-US" sz="1200" i="1">
                <a:solidFill>
                  <a:srgbClr val="1E1C11"/>
                </a:solidFill>
                <a:latin typeface="Calibri" charset="0"/>
                <a:ea typeface="ＭＳ Ｐゴシック" charset="-128"/>
              </a:rPr>
              <a:t>P</a:t>
            </a:r>
            <a:r>
              <a:rPr lang="en-US" altLang="en-US" sz="1200">
                <a:solidFill>
                  <a:srgbClr val="1E1C11"/>
                </a:solidFill>
                <a:latin typeface="Calibri" charset="0"/>
                <a:ea typeface="ＭＳ Ｐゴシック" charset="-128"/>
              </a:rPr>
              <a:t>&lt;.05 vs baseline.</a:t>
            </a:r>
          </a:p>
          <a:p>
            <a:pPr eaLnBrk="1" hangingPunct="1"/>
            <a:r>
              <a:rPr lang="en-US" altLang="en-US" sz="1200">
                <a:solidFill>
                  <a:srgbClr val="1E1C11"/>
                </a:solidFill>
                <a:latin typeface="Calibri" charset="0"/>
                <a:ea typeface="ＭＳ Ｐゴシック" charset="-128"/>
              </a:rPr>
              <a:t>Ox-LDL=oxidized LDL; NO=nitric oxide; CRP=C-reactive protein.</a:t>
            </a:r>
          </a:p>
          <a:p>
            <a:pPr eaLnBrk="1" hangingPunct="1"/>
            <a:r>
              <a:rPr lang="en-US" altLang="en-US" sz="1200">
                <a:solidFill>
                  <a:srgbClr val="1E1C11"/>
                </a:solidFill>
                <a:latin typeface="Calibri" charset="0"/>
                <a:ea typeface="ＭＳ Ｐゴシック" charset="-128"/>
              </a:rPr>
              <a:t>Patients (N=97) mean age 61.2±9.7 years with previous MI were randomized to either atorvastatin 80 mg (n=47) or simvastatin 20 mg (n=50). Follow-up was 6 months.  Aim: to compare intensive vs conventional lipid-lowering therapy on cholesterol levels, inflammation, and endothelial function in patients with CAD.</a:t>
            </a:r>
          </a:p>
          <a:p>
            <a:pPr eaLnBrk="1" hangingPunct="1">
              <a:lnSpc>
                <a:spcPct val="90000"/>
              </a:lnSpc>
            </a:pPr>
            <a:endParaRPr lang="en-US" altLang="en-US" sz="500">
              <a:solidFill>
                <a:srgbClr val="1E1C11"/>
              </a:solidFill>
              <a:latin typeface="Calibri" charset="0"/>
              <a:ea typeface="ＭＳ Ｐゴシック" charset="-128"/>
            </a:endParaRPr>
          </a:p>
          <a:p>
            <a:pPr eaLnBrk="1" hangingPunct="1">
              <a:lnSpc>
                <a:spcPct val="90000"/>
              </a:lnSpc>
            </a:pPr>
            <a:r>
              <a:rPr lang="en-US" altLang="en-US" sz="1200">
                <a:solidFill>
                  <a:srgbClr val="1E1C11"/>
                </a:solidFill>
                <a:latin typeface="Calibri" charset="0"/>
                <a:ea typeface="ＭＳ Ｐゴシック" charset="-128"/>
              </a:rPr>
              <a:t>Hognestad A et al. </a:t>
            </a:r>
            <a:r>
              <a:rPr lang="en-US" altLang="en-US" sz="1200" i="1">
                <a:solidFill>
                  <a:srgbClr val="1E1C11"/>
                </a:solidFill>
                <a:latin typeface="Calibri" charset="0"/>
                <a:ea typeface="ＭＳ Ｐゴシック" charset="-128"/>
              </a:rPr>
              <a:t>Clin Cardiol.</a:t>
            </a:r>
            <a:r>
              <a:rPr lang="en-US" altLang="en-US" sz="1200">
                <a:solidFill>
                  <a:srgbClr val="1E1C11"/>
                </a:solidFill>
                <a:latin typeface="Calibri" charset="0"/>
                <a:ea typeface="ＭＳ Ｐゴシック" charset="-128"/>
              </a:rPr>
              <a:t> 2004;27:199-203.</a:t>
            </a:r>
          </a:p>
        </p:txBody>
      </p:sp>
      <p:sp>
        <p:nvSpPr>
          <p:cNvPr id="6605832" name="Text Box 8"/>
          <p:cNvSpPr txBox="1">
            <a:spLocks noChangeArrowheads="1"/>
          </p:cNvSpPr>
          <p:nvPr/>
        </p:nvSpPr>
        <p:spPr bwMode="auto">
          <a:xfrm>
            <a:off x="1754188" y="1228725"/>
            <a:ext cx="2357437" cy="400050"/>
          </a:xfrm>
          <a:prstGeom prst="rect">
            <a:avLst/>
          </a:prstGeom>
          <a:noFill/>
          <a:ln w="12700">
            <a:noFill/>
            <a:miter lim="800000"/>
            <a:headEnd type="none" w="sm" len="sm"/>
            <a:tailEnd type="none" w="sm" len="sm"/>
          </a:ln>
          <a:effec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2000" b="1">
                <a:solidFill>
                  <a:schemeClr val="tx2"/>
                </a:solidFill>
                <a:effectLst>
                  <a:outerShdw blurRad="38100" dist="38100" dir="2700000" algn="tl">
                    <a:srgbClr val="C0C0C0"/>
                  </a:outerShdw>
                </a:effectLst>
                <a:latin typeface="Calibri" charset="0"/>
                <a:ea typeface="ＭＳ Ｐゴシック" charset="-128"/>
              </a:rPr>
              <a:t>Atorvastatina 80 mg</a:t>
            </a:r>
          </a:p>
        </p:txBody>
      </p:sp>
      <p:sp>
        <p:nvSpPr>
          <p:cNvPr id="6605833" name="Text Box 9"/>
          <p:cNvSpPr txBox="1">
            <a:spLocks noChangeArrowheads="1"/>
          </p:cNvSpPr>
          <p:nvPr/>
        </p:nvSpPr>
        <p:spPr bwMode="auto">
          <a:xfrm>
            <a:off x="6037263" y="1228725"/>
            <a:ext cx="1924050" cy="366713"/>
          </a:xfrm>
          <a:prstGeom prst="rect">
            <a:avLst/>
          </a:prstGeom>
          <a:noFill/>
          <a:ln w="12700">
            <a:noFill/>
            <a:miter lim="800000"/>
            <a:headEnd type="none" w="sm" len="sm"/>
            <a:tailEnd type="none" w="sm" len="sm"/>
          </a:ln>
          <a:effec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800" b="1">
                <a:solidFill>
                  <a:srgbClr val="244027"/>
                </a:solidFill>
                <a:effectLst>
                  <a:outerShdw blurRad="38100" dist="38100" dir="2700000" algn="tl">
                    <a:srgbClr val="C0C0C0"/>
                  </a:outerShdw>
                </a:effectLst>
                <a:latin typeface="Calibri" charset="0"/>
                <a:ea typeface="ＭＳ Ｐゴシック" charset="-128"/>
              </a:rPr>
              <a:t>Simvastatin 20 mg</a:t>
            </a:r>
          </a:p>
        </p:txBody>
      </p:sp>
      <p:sp>
        <p:nvSpPr>
          <p:cNvPr id="6605834" name="Text Box 10"/>
          <p:cNvSpPr txBox="1">
            <a:spLocks noChangeArrowheads="1"/>
          </p:cNvSpPr>
          <p:nvPr/>
        </p:nvSpPr>
        <p:spPr bwMode="auto">
          <a:xfrm>
            <a:off x="5837238" y="2182813"/>
            <a:ext cx="261937" cy="27622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en-US" sz="1200">
                <a:solidFill>
                  <a:schemeClr val="bg2">
                    <a:lumMod val="10000"/>
                  </a:schemeClr>
                </a:solidFill>
                <a:latin typeface="+mn-lt"/>
                <a:ea typeface="+mn-ea"/>
              </a:rPr>
              <a:t>*</a:t>
            </a:r>
          </a:p>
        </p:txBody>
      </p:sp>
      <p:sp>
        <p:nvSpPr>
          <p:cNvPr id="6605836" name="Text Box 12"/>
          <p:cNvSpPr txBox="1">
            <a:spLocks noChangeArrowheads="1"/>
          </p:cNvSpPr>
          <p:nvPr/>
        </p:nvSpPr>
        <p:spPr bwMode="auto">
          <a:xfrm>
            <a:off x="1525588" y="2674938"/>
            <a:ext cx="261937" cy="27622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en-US" sz="1200">
                <a:solidFill>
                  <a:schemeClr val="bg2">
                    <a:lumMod val="10000"/>
                  </a:schemeClr>
                </a:solidFill>
                <a:latin typeface="+mn-lt"/>
                <a:ea typeface="+mn-ea"/>
              </a:rPr>
              <a:t>*</a:t>
            </a:r>
          </a:p>
        </p:txBody>
      </p:sp>
      <p:sp>
        <p:nvSpPr>
          <p:cNvPr id="6605837" name="Text Box 13"/>
          <p:cNvSpPr txBox="1">
            <a:spLocks noChangeArrowheads="1"/>
          </p:cNvSpPr>
          <p:nvPr/>
        </p:nvSpPr>
        <p:spPr bwMode="auto">
          <a:xfrm>
            <a:off x="3089275" y="3835400"/>
            <a:ext cx="261938" cy="27622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en-US" sz="1200">
                <a:solidFill>
                  <a:schemeClr val="bg2">
                    <a:lumMod val="10000"/>
                  </a:schemeClr>
                </a:solidFill>
                <a:latin typeface="+mn-lt"/>
                <a:ea typeface="+mn-ea"/>
              </a:rPr>
              <a:t>*</a:t>
            </a:r>
          </a:p>
        </p:txBody>
      </p:sp>
      <p:sp>
        <p:nvSpPr>
          <p:cNvPr id="6605838" name="Text Box 14"/>
          <p:cNvSpPr txBox="1">
            <a:spLocks noChangeArrowheads="1"/>
          </p:cNvSpPr>
          <p:nvPr/>
        </p:nvSpPr>
        <p:spPr bwMode="auto">
          <a:xfrm>
            <a:off x="3905250" y="2770188"/>
            <a:ext cx="261938" cy="27622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en-US" sz="1200">
                <a:solidFill>
                  <a:schemeClr val="bg2">
                    <a:lumMod val="10000"/>
                  </a:schemeClr>
                </a:solidFill>
                <a:latin typeface="+mn-lt"/>
                <a:ea typeface="+mn-ea"/>
              </a:rPr>
              <a:t>*</a:t>
            </a:r>
          </a:p>
        </p:txBody>
      </p:sp>
      <p:sp>
        <p:nvSpPr>
          <p:cNvPr id="6605839" name="Text Box 15"/>
          <p:cNvSpPr txBox="1">
            <a:spLocks noChangeArrowheads="1"/>
          </p:cNvSpPr>
          <p:nvPr/>
        </p:nvSpPr>
        <p:spPr bwMode="auto">
          <a:xfrm>
            <a:off x="2298700" y="2671763"/>
            <a:ext cx="261938" cy="27622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en-US" sz="1200">
                <a:solidFill>
                  <a:schemeClr val="bg2">
                    <a:lumMod val="10000"/>
                  </a:schemeClr>
                </a:solidFill>
                <a:latin typeface="+mn-lt"/>
                <a:ea typeface="+mn-ea"/>
              </a:rPr>
              <a:t>*</a:t>
            </a:r>
          </a:p>
        </p:txBody>
      </p:sp>
      <p:sp>
        <p:nvSpPr>
          <p:cNvPr id="50191" name="Text Box 16"/>
          <p:cNvSpPr txBox="1">
            <a:spLocks noChangeArrowheads="1"/>
          </p:cNvSpPr>
          <p:nvPr/>
        </p:nvSpPr>
        <p:spPr bwMode="auto">
          <a:xfrm>
            <a:off x="6624638" y="2759075"/>
            <a:ext cx="2682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200">
                <a:solidFill>
                  <a:srgbClr val="1E1C11"/>
                </a:solidFill>
                <a:latin typeface="Calibri" charset="0"/>
                <a:ea typeface="ＭＳ Ｐゴシック" charset="-128"/>
              </a:rPr>
              <a:t>†</a:t>
            </a:r>
          </a:p>
        </p:txBody>
      </p:sp>
      <p:sp>
        <p:nvSpPr>
          <p:cNvPr id="50192" name="Text Box 17"/>
          <p:cNvSpPr txBox="1">
            <a:spLocks noChangeArrowheads="1"/>
          </p:cNvSpPr>
          <p:nvPr/>
        </p:nvSpPr>
        <p:spPr bwMode="auto">
          <a:xfrm>
            <a:off x="8256588" y="2616200"/>
            <a:ext cx="2682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200">
                <a:solidFill>
                  <a:srgbClr val="1E1C11"/>
                </a:solidFill>
                <a:latin typeface="Calibri" charset="0"/>
                <a:ea typeface="ＭＳ Ｐゴシック" charset="-128"/>
              </a:rPr>
              <a:t>†</a:t>
            </a:r>
          </a:p>
        </p:txBody>
      </p:sp>
      <p:sp>
        <p:nvSpPr>
          <p:cNvPr id="6605842" name="Text Box 18"/>
          <p:cNvSpPr txBox="1">
            <a:spLocks noChangeArrowheads="1"/>
          </p:cNvSpPr>
          <p:nvPr/>
        </p:nvSpPr>
        <p:spPr bwMode="auto">
          <a:xfrm>
            <a:off x="7394575" y="3467100"/>
            <a:ext cx="330200" cy="246063"/>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en-US" sz="1000" b="1">
                <a:solidFill>
                  <a:schemeClr val="bg2">
                    <a:lumMod val="10000"/>
                  </a:schemeClr>
                </a:solidFill>
                <a:latin typeface="+mn-lt"/>
                <a:ea typeface="+mn-ea"/>
                <a:cs typeface="Arial" pitchFamily="34" charset="0"/>
              </a:rPr>
              <a:t>NS</a:t>
            </a:r>
          </a:p>
        </p:txBody>
      </p:sp>
      <p:sp>
        <p:nvSpPr>
          <p:cNvPr id="6605843" name="Rectangle 19"/>
          <p:cNvSpPr>
            <a:spLocks noChangeArrowheads="1"/>
          </p:cNvSpPr>
          <p:nvPr/>
        </p:nvSpPr>
        <p:spPr bwMode="auto">
          <a:xfrm>
            <a:off x="5457825" y="1841500"/>
            <a:ext cx="3201988" cy="2963863"/>
          </a:xfrm>
          <a:prstGeom prst="rect">
            <a:avLst/>
          </a:prstGeom>
          <a:noFill/>
          <a:ln w="9525">
            <a:noFill/>
            <a:miter lim="800000"/>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44" name="Rectangle 20"/>
          <p:cNvSpPr>
            <a:spLocks noChangeArrowheads="1"/>
          </p:cNvSpPr>
          <p:nvPr/>
        </p:nvSpPr>
        <p:spPr bwMode="auto">
          <a:xfrm>
            <a:off x="5457825" y="1841500"/>
            <a:ext cx="3201988" cy="2963863"/>
          </a:xfrm>
          <a:prstGeom prst="rect">
            <a:avLst/>
          </a:prstGeom>
          <a:noFill/>
          <a:ln w="7938">
            <a:solidFill>
              <a:srgbClr val="FFFFFF"/>
            </a:solidFill>
            <a:miter lim="800000"/>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45" name="Rectangle 21"/>
          <p:cNvSpPr>
            <a:spLocks noChangeArrowheads="1"/>
          </p:cNvSpPr>
          <p:nvPr/>
        </p:nvSpPr>
        <p:spPr bwMode="auto">
          <a:xfrm>
            <a:off x="5629275" y="1981200"/>
            <a:ext cx="228600" cy="282416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ro-RO">
              <a:solidFill>
                <a:schemeClr val="bg2">
                  <a:lumMod val="10000"/>
                </a:schemeClr>
              </a:solidFill>
            </a:endParaRPr>
          </a:p>
        </p:txBody>
      </p:sp>
      <p:sp>
        <p:nvSpPr>
          <p:cNvPr id="6605846" name="Rectangle 22"/>
          <p:cNvSpPr>
            <a:spLocks noChangeArrowheads="1"/>
          </p:cNvSpPr>
          <p:nvPr/>
        </p:nvSpPr>
        <p:spPr bwMode="auto">
          <a:xfrm>
            <a:off x="6429375" y="3257550"/>
            <a:ext cx="228600" cy="154781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ro-RO">
              <a:solidFill>
                <a:schemeClr val="bg2">
                  <a:lumMod val="10000"/>
                </a:schemeClr>
              </a:solidFill>
            </a:endParaRPr>
          </a:p>
        </p:txBody>
      </p:sp>
      <p:sp>
        <p:nvSpPr>
          <p:cNvPr id="6605847" name="Rectangle 23"/>
          <p:cNvSpPr>
            <a:spLocks noChangeArrowheads="1"/>
          </p:cNvSpPr>
          <p:nvPr/>
        </p:nvSpPr>
        <p:spPr bwMode="auto">
          <a:xfrm>
            <a:off x="7229475" y="3519488"/>
            <a:ext cx="228600" cy="12858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ro-RO">
              <a:solidFill>
                <a:schemeClr val="bg2">
                  <a:lumMod val="10000"/>
                </a:schemeClr>
              </a:solidFill>
            </a:endParaRPr>
          </a:p>
        </p:txBody>
      </p:sp>
      <p:sp>
        <p:nvSpPr>
          <p:cNvPr id="6605848" name="Rectangle 24"/>
          <p:cNvSpPr>
            <a:spLocks noChangeArrowheads="1"/>
          </p:cNvSpPr>
          <p:nvPr/>
        </p:nvSpPr>
        <p:spPr bwMode="auto">
          <a:xfrm>
            <a:off x="8031163" y="2635250"/>
            <a:ext cx="228600" cy="217011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ro-RO">
              <a:solidFill>
                <a:schemeClr val="bg2">
                  <a:lumMod val="10000"/>
                </a:schemeClr>
              </a:solidFill>
            </a:endParaRPr>
          </a:p>
        </p:txBody>
      </p:sp>
      <p:sp>
        <p:nvSpPr>
          <p:cNvPr id="6605849" name="Line 25"/>
          <p:cNvSpPr>
            <a:spLocks noChangeShapeType="1"/>
          </p:cNvSpPr>
          <p:nvPr/>
        </p:nvSpPr>
        <p:spPr bwMode="auto">
          <a:xfrm>
            <a:off x="5457825" y="1841500"/>
            <a:ext cx="1588" cy="296386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o-RO">
              <a:solidFill>
                <a:schemeClr val="bg2">
                  <a:lumMod val="10000"/>
                </a:schemeClr>
              </a:solidFill>
            </a:endParaRPr>
          </a:p>
        </p:txBody>
      </p:sp>
      <p:sp>
        <p:nvSpPr>
          <p:cNvPr id="6605850" name="Line 26"/>
          <p:cNvSpPr>
            <a:spLocks noChangeShapeType="1"/>
          </p:cNvSpPr>
          <p:nvPr/>
        </p:nvSpPr>
        <p:spPr bwMode="auto">
          <a:xfrm>
            <a:off x="5408613" y="4805363"/>
            <a:ext cx="49212" cy="1587"/>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51" name="Line 27"/>
          <p:cNvSpPr>
            <a:spLocks noChangeShapeType="1"/>
          </p:cNvSpPr>
          <p:nvPr/>
        </p:nvSpPr>
        <p:spPr bwMode="auto">
          <a:xfrm>
            <a:off x="5408613" y="4313238"/>
            <a:ext cx="49212" cy="1587"/>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52" name="Line 28"/>
          <p:cNvSpPr>
            <a:spLocks noChangeShapeType="1"/>
          </p:cNvSpPr>
          <p:nvPr/>
        </p:nvSpPr>
        <p:spPr bwMode="auto">
          <a:xfrm>
            <a:off x="5408613" y="3814763"/>
            <a:ext cx="49212" cy="1587"/>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53" name="Line 29"/>
          <p:cNvSpPr>
            <a:spLocks noChangeShapeType="1"/>
          </p:cNvSpPr>
          <p:nvPr/>
        </p:nvSpPr>
        <p:spPr bwMode="auto">
          <a:xfrm>
            <a:off x="5408613" y="3324225"/>
            <a:ext cx="49212" cy="1588"/>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54" name="Line 30"/>
          <p:cNvSpPr>
            <a:spLocks noChangeShapeType="1"/>
          </p:cNvSpPr>
          <p:nvPr/>
        </p:nvSpPr>
        <p:spPr bwMode="auto">
          <a:xfrm>
            <a:off x="5408613" y="2832100"/>
            <a:ext cx="49212" cy="1588"/>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55" name="Line 31"/>
          <p:cNvSpPr>
            <a:spLocks noChangeShapeType="1"/>
          </p:cNvSpPr>
          <p:nvPr/>
        </p:nvSpPr>
        <p:spPr bwMode="auto">
          <a:xfrm>
            <a:off x="5408613" y="2333625"/>
            <a:ext cx="49212" cy="1588"/>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56" name="Line 32"/>
          <p:cNvSpPr>
            <a:spLocks noChangeShapeType="1"/>
          </p:cNvSpPr>
          <p:nvPr/>
        </p:nvSpPr>
        <p:spPr bwMode="auto">
          <a:xfrm>
            <a:off x="5408613" y="1841500"/>
            <a:ext cx="49212" cy="1588"/>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57" name="Line 33"/>
          <p:cNvSpPr>
            <a:spLocks noChangeShapeType="1"/>
          </p:cNvSpPr>
          <p:nvPr/>
        </p:nvSpPr>
        <p:spPr bwMode="auto">
          <a:xfrm>
            <a:off x="5457825" y="4805363"/>
            <a:ext cx="3201988"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o-RO">
              <a:solidFill>
                <a:schemeClr val="bg2">
                  <a:lumMod val="10000"/>
                </a:schemeClr>
              </a:solidFill>
            </a:endParaRPr>
          </a:p>
        </p:txBody>
      </p:sp>
      <p:sp>
        <p:nvSpPr>
          <p:cNvPr id="6605858" name="Line 34"/>
          <p:cNvSpPr>
            <a:spLocks noChangeShapeType="1"/>
          </p:cNvSpPr>
          <p:nvPr/>
        </p:nvSpPr>
        <p:spPr bwMode="auto">
          <a:xfrm flipV="1">
            <a:off x="5457825" y="4805363"/>
            <a:ext cx="1588" cy="41275"/>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59" name="Line 35"/>
          <p:cNvSpPr>
            <a:spLocks noChangeShapeType="1"/>
          </p:cNvSpPr>
          <p:nvPr/>
        </p:nvSpPr>
        <p:spPr bwMode="auto">
          <a:xfrm flipV="1">
            <a:off x="6257925" y="4805363"/>
            <a:ext cx="1588" cy="41275"/>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60" name="Line 36"/>
          <p:cNvSpPr>
            <a:spLocks noChangeShapeType="1"/>
          </p:cNvSpPr>
          <p:nvPr/>
        </p:nvSpPr>
        <p:spPr bwMode="auto">
          <a:xfrm flipV="1">
            <a:off x="7058025" y="4805363"/>
            <a:ext cx="1588" cy="41275"/>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61" name="Line 37"/>
          <p:cNvSpPr>
            <a:spLocks noChangeShapeType="1"/>
          </p:cNvSpPr>
          <p:nvPr/>
        </p:nvSpPr>
        <p:spPr bwMode="auto">
          <a:xfrm flipV="1">
            <a:off x="7859713" y="4805363"/>
            <a:ext cx="1587" cy="41275"/>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62" name="Line 38"/>
          <p:cNvSpPr>
            <a:spLocks noChangeShapeType="1"/>
          </p:cNvSpPr>
          <p:nvPr/>
        </p:nvSpPr>
        <p:spPr bwMode="auto">
          <a:xfrm flipV="1">
            <a:off x="8659813" y="4805363"/>
            <a:ext cx="1587" cy="41275"/>
          </a:xfrm>
          <a:prstGeom prst="line">
            <a:avLst/>
          </a:prstGeom>
          <a:noFill/>
          <a:ln w="7938">
            <a:solidFill>
              <a:srgbClr val="FFFFFF"/>
            </a:solidFill>
            <a:round/>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63" name="Rectangle 39"/>
          <p:cNvSpPr>
            <a:spLocks noChangeArrowheads="1"/>
          </p:cNvSpPr>
          <p:nvPr/>
        </p:nvSpPr>
        <p:spPr bwMode="auto">
          <a:xfrm>
            <a:off x="5281613" y="4706938"/>
            <a:ext cx="92075" cy="2159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400" b="1">
                <a:solidFill>
                  <a:schemeClr val="bg2">
                    <a:lumMod val="10000"/>
                  </a:schemeClr>
                </a:solidFill>
                <a:latin typeface="+mn-lt"/>
                <a:ea typeface="+mn-ea"/>
              </a:rPr>
              <a:t>0</a:t>
            </a:r>
            <a:endParaRPr lang="en-US" sz="900">
              <a:solidFill>
                <a:schemeClr val="bg2">
                  <a:lumMod val="10000"/>
                </a:schemeClr>
              </a:solidFill>
              <a:latin typeface="+mn-lt"/>
              <a:ea typeface="+mn-ea"/>
            </a:endParaRPr>
          </a:p>
        </p:txBody>
      </p:sp>
      <p:sp>
        <p:nvSpPr>
          <p:cNvPr id="6605864" name="Rectangle 40"/>
          <p:cNvSpPr>
            <a:spLocks noChangeArrowheads="1"/>
          </p:cNvSpPr>
          <p:nvPr/>
        </p:nvSpPr>
        <p:spPr bwMode="auto">
          <a:xfrm>
            <a:off x="5183188" y="4216400"/>
            <a:ext cx="182562" cy="2159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400" b="1">
                <a:solidFill>
                  <a:schemeClr val="bg2">
                    <a:lumMod val="10000"/>
                  </a:schemeClr>
                </a:solidFill>
                <a:latin typeface="+mn-lt"/>
                <a:ea typeface="+mn-ea"/>
              </a:rPr>
              <a:t>10</a:t>
            </a:r>
            <a:endParaRPr lang="en-US" sz="900">
              <a:solidFill>
                <a:schemeClr val="bg2">
                  <a:lumMod val="10000"/>
                </a:schemeClr>
              </a:solidFill>
              <a:latin typeface="+mn-lt"/>
              <a:ea typeface="+mn-ea"/>
            </a:endParaRPr>
          </a:p>
        </p:txBody>
      </p:sp>
      <p:sp>
        <p:nvSpPr>
          <p:cNvPr id="6605865" name="Rectangle 41"/>
          <p:cNvSpPr>
            <a:spLocks noChangeArrowheads="1"/>
          </p:cNvSpPr>
          <p:nvPr/>
        </p:nvSpPr>
        <p:spPr bwMode="auto">
          <a:xfrm>
            <a:off x="5183188" y="3716338"/>
            <a:ext cx="182562" cy="2159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400" b="1">
                <a:solidFill>
                  <a:schemeClr val="bg2">
                    <a:lumMod val="10000"/>
                  </a:schemeClr>
                </a:solidFill>
                <a:latin typeface="+mn-lt"/>
                <a:ea typeface="+mn-ea"/>
              </a:rPr>
              <a:t>20</a:t>
            </a:r>
            <a:endParaRPr lang="en-US" sz="900">
              <a:solidFill>
                <a:schemeClr val="bg2">
                  <a:lumMod val="10000"/>
                </a:schemeClr>
              </a:solidFill>
              <a:latin typeface="+mn-lt"/>
              <a:ea typeface="+mn-ea"/>
            </a:endParaRPr>
          </a:p>
        </p:txBody>
      </p:sp>
      <p:sp>
        <p:nvSpPr>
          <p:cNvPr id="6605866" name="Rectangle 42"/>
          <p:cNvSpPr>
            <a:spLocks noChangeArrowheads="1"/>
          </p:cNvSpPr>
          <p:nvPr/>
        </p:nvSpPr>
        <p:spPr bwMode="auto">
          <a:xfrm>
            <a:off x="5183188" y="3225800"/>
            <a:ext cx="182562" cy="2159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400" b="1">
                <a:solidFill>
                  <a:schemeClr val="bg2">
                    <a:lumMod val="10000"/>
                  </a:schemeClr>
                </a:solidFill>
                <a:latin typeface="+mn-lt"/>
                <a:ea typeface="+mn-ea"/>
              </a:rPr>
              <a:t>30</a:t>
            </a:r>
            <a:endParaRPr lang="en-US" sz="900">
              <a:solidFill>
                <a:schemeClr val="bg2">
                  <a:lumMod val="10000"/>
                </a:schemeClr>
              </a:solidFill>
              <a:latin typeface="+mn-lt"/>
              <a:ea typeface="+mn-ea"/>
            </a:endParaRPr>
          </a:p>
        </p:txBody>
      </p:sp>
      <p:sp>
        <p:nvSpPr>
          <p:cNvPr id="6605867" name="Rectangle 43"/>
          <p:cNvSpPr>
            <a:spLocks noChangeArrowheads="1"/>
          </p:cNvSpPr>
          <p:nvPr/>
        </p:nvSpPr>
        <p:spPr bwMode="auto">
          <a:xfrm>
            <a:off x="5183188" y="2733675"/>
            <a:ext cx="182562" cy="2159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400" b="1">
                <a:solidFill>
                  <a:schemeClr val="bg2">
                    <a:lumMod val="10000"/>
                  </a:schemeClr>
                </a:solidFill>
                <a:latin typeface="+mn-lt"/>
                <a:ea typeface="+mn-ea"/>
              </a:rPr>
              <a:t>40</a:t>
            </a:r>
            <a:endParaRPr lang="en-US" sz="900">
              <a:solidFill>
                <a:schemeClr val="bg2">
                  <a:lumMod val="10000"/>
                </a:schemeClr>
              </a:solidFill>
              <a:latin typeface="+mn-lt"/>
              <a:ea typeface="+mn-ea"/>
            </a:endParaRPr>
          </a:p>
        </p:txBody>
      </p:sp>
      <p:sp>
        <p:nvSpPr>
          <p:cNvPr id="6605868" name="Rectangle 44"/>
          <p:cNvSpPr>
            <a:spLocks noChangeArrowheads="1"/>
          </p:cNvSpPr>
          <p:nvPr/>
        </p:nvSpPr>
        <p:spPr bwMode="auto">
          <a:xfrm>
            <a:off x="5183188" y="2235200"/>
            <a:ext cx="182562" cy="2159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400" b="1">
                <a:solidFill>
                  <a:schemeClr val="bg2">
                    <a:lumMod val="10000"/>
                  </a:schemeClr>
                </a:solidFill>
                <a:latin typeface="+mn-lt"/>
                <a:ea typeface="+mn-ea"/>
              </a:rPr>
              <a:t>50</a:t>
            </a:r>
            <a:endParaRPr lang="en-US" sz="900">
              <a:solidFill>
                <a:schemeClr val="bg2">
                  <a:lumMod val="10000"/>
                </a:schemeClr>
              </a:solidFill>
              <a:latin typeface="+mn-lt"/>
              <a:ea typeface="+mn-ea"/>
            </a:endParaRPr>
          </a:p>
        </p:txBody>
      </p:sp>
      <p:sp>
        <p:nvSpPr>
          <p:cNvPr id="6605869" name="Rectangle 45"/>
          <p:cNvSpPr>
            <a:spLocks noChangeArrowheads="1"/>
          </p:cNvSpPr>
          <p:nvPr/>
        </p:nvSpPr>
        <p:spPr bwMode="auto">
          <a:xfrm>
            <a:off x="5183188" y="1743075"/>
            <a:ext cx="182562" cy="2159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400" b="1">
                <a:solidFill>
                  <a:schemeClr val="bg2">
                    <a:lumMod val="10000"/>
                  </a:schemeClr>
                </a:solidFill>
                <a:latin typeface="+mn-lt"/>
                <a:ea typeface="+mn-ea"/>
              </a:rPr>
              <a:t>60</a:t>
            </a:r>
            <a:endParaRPr lang="en-US" sz="900">
              <a:solidFill>
                <a:schemeClr val="bg2">
                  <a:lumMod val="10000"/>
                </a:schemeClr>
              </a:solidFill>
              <a:latin typeface="+mn-lt"/>
              <a:ea typeface="+mn-ea"/>
            </a:endParaRPr>
          </a:p>
        </p:txBody>
      </p:sp>
      <p:sp>
        <p:nvSpPr>
          <p:cNvPr id="6605870" name="Rectangle 46"/>
          <p:cNvSpPr>
            <a:spLocks noChangeArrowheads="1"/>
          </p:cNvSpPr>
          <p:nvPr/>
        </p:nvSpPr>
        <p:spPr bwMode="auto">
          <a:xfrm>
            <a:off x="5676900" y="4927600"/>
            <a:ext cx="373063" cy="1539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000" b="1">
                <a:solidFill>
                  <a:schemeClr val="bg2">
                    <a:lumMod val="10000"/>
                  </a:schemeClr>
                </a:solidFill>
                <a:latin typeface="+mn-lt"/>
                <a:ea typeface="+mn-ea"/>
              </a:rPr>
              <a:t>Ox-LDL</a:t>
            </a:r>
            <a:endParaRPr lang="en-US" sz="900">
              <a:solidFill>
                <a:schemeClr val="bg2">
                  <a:lumMod val="10000"/>
                </a:schemeClr>
              </a:solidFill>
              <a:latin typeface="+mn-lt"/>
              <a:ea typeface="+mn-ea"/>
            </a:endParaRPr>
          </a:p>
        </p:txBody>
      </p:sp>
      <p:sp>
        <p:nvSpPr>
          <p:cNvPr id="6605871" name="Rectangle 47"/>
          <p:cNvSpPr>
            <a:spLocks noChangeArrowheads="1"/>
          </p:cNvSpPr>
          <p:nvPr/>
        </p:nvSpPr>
        <p:spPr bwMode="auto">
          <a:xfrm>
            <a:off x="5756275" y="5099050"/>
            <a:ext cx="273050" cy="1539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000" b="1">
                <a:solidFill>
                  <a:schemeClr val="bg2">
                    <a:lumMod val="10000"/>
                  </a:schemeClr>
                </a:solidFill>
                <a:latin typeface="+mn-lt"/>
                <a:ea typeface="+mn-ea"/>
              </a:rPr>
              <a:t>(U/L)</a:t>
            </a:r>
            <a:endParaRPr lang="en-US" sz="900">
              <a:solidFill>
                <a:schemeClr val="bg2">
                  <a:lumMod val="10000"/>
                </a:schemeClr>
              </a:solidFill>
              <a:latin typeface="+mn-lt"/>
              <a:ea typeface="+mn-ea"/>
            </a:endParaRPr>
          </a:p>
        </p:txBody>
      </p:sp>
      <p:sp>
        <p:nvSpPr>
          <p:cNvPr id="6605872" name="Rectangle 48"/>
          <p:cNvSpPr>
            <a:spLocks noChangeArrowheads="1"/>
          </p:cNvSpPr>
          <p:nvPr/>
        </p:nvSpPr>
        <p:spPr bwMode="auto">
          <a:xfrm>
            <a:off x="6611938" y="4927600"/>
            <a:ext cx="171450" cy="1539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000" b="1">
                <a:solidFill>
                  <a:schemeClr val="bg2">
                    <a:lumMod val="10000"/>
                  </a:schemeClr>
                </a:solidFill>
                <a:latin typeface="+mn-lt"/>
                <a:ea typeface="+mn-ea"/>
              </a:rPr>
              <a:t>NO</a:t>
            </a:r>
            <a:endParaRPr lang="en-US" sz="900">
              <a:solidFill>
                <a:schemeClr val="bg2">
                  <a:lumMod val="10000"/>
                </a:schemeClr>
              </a:solidFill>
              <a:latin typeface="+mn-lt"/>
              <a:ea typeface="+mn-ea"/>
            </a:endParaRPr>
          </a:p>
        </p:txBody>
      </p:sp>
      <p:sp>
        <p:nvSpPr>
          <p:cNvPr id="6605873" name="Rectangle 49"/>
          <p:cNvSpPr>
            <a:spLocks noChangeArrowheads="1"/>
          </p:cNvSpPr>
          <p:nvPr/>
        </p:nvSpPr>
        <p:spPr bwMode="auto">
          <a:xfrm>
            <a:off x="6432550" y="5099050"/>
            <a:ext cx="527050" cy="1539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000" b="1">
                <a:solidFill>
                  <a:schemeClr val="bg2">
                    <a:lumMod val="10000"/>
                  </a:schemeClr>
                </a:solidFill>
                <a:latin typeface="+mn-lt"/>
                <a:ea typeface="+mn-ea"/>
              </a:rPr>
              <a:t>(umol/mL</a:t>
            </a:r>
            <a:endParaRPr lang="en-US" sz="900">
              <a:solidFill>
                <a:schemeClr val="bg2">
                  <a:lumMod val="10000"/>
                </a:schemeClr>
              </a:solidFill>
              <a:latin typeface="+mn-lt"/>
              <a:ea typeface="+mn-ea"/>
            </a:endParaRPr>
          </a:p>
        </p:txBody>
      </p:sp>
      <p:sp>
        <p:nvSpPr>
          <p:cNvPr id="6605874" name="Rectangle 50"/>
          <p:cNvSpPr>
            <a:spLocks noChangeArrowheads="1"/>
          </p:cNvSpPr>
          <p:nvPr/>
        </p:nvSpPr>
        <p:spPr bwMode="auto">
          <a:xfrm>
            <a:off x="7364413" y="4927600"/>
            <a:ext cx="207962" cy="1539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ro-RO" sz="1000" b="1">
                <a:solidFill>
                  <a:schemeClr val="bg2">
                    <a:lumMod val="10000"/>
                  </a:schemeClr>
                </a:solidFill>
                <a:latin typeface="+mn-lt"/>
                <a:ea typeface="+mn-ea"/>
              </a:rPr>
              <a:t>PCR</a:t>
            </a:r>
            <a:endParaRPr lang="en-US" sz="900">
              <a:solidFill>
                <a:schemeClr val="bg2">
                  <a:lumMod val="10000"/>
                </a:schemeClr>
              </a:solidFill>
              <a:latin typeface="+mn-lt"/>
              <a:ea typeface="+mn-ea"/>
            </a:endParaRPr>
          </a:p>
        </p:txBody>
      </p:sp>
      <p:sp>
        <p:nvSpPr>
          <p:cNvPr id="6605875" name="Rectangle 51"/>
          <p:cNvSpPr>
            <a:spLocks noChangeArrowheads="1"/>
          </p:cNvSpPr>
          <p:nvPr/>
        </p:nvSpPr>
        <p:spPr bwMode="auto">
          <a:xfrm>
            <a:off x="7292975" y="5099050"/>
            <a:ext cx="387350" cy="1539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000" b="1">
                <a:solidFill>
                  <a:schemeClr val="bg2">
                    <a:lumMod val="10000"/>
                  </a:schemeClr>
                </a:solidFill>
                <a:latin typeface="+mn-lt"/>
                <a:ea typeface="+mn-ea"/>
              </a:rPr>
              <a:t>(ug/dL)</a:t>
            </a:r>
            <a:endParaRPr lang="en-US" sz="900">
              <a:solidFill>
                <a:schemeClr val="bg2">
                  <a:lumMod val="10000"/>
                </a:schemeClr>
              </a:solidFill>
              <a:latin typeface="+mn-lt"/>
              <a:ea typeface="+mn-ea"/>
            </a:endParaRPr>
          </a:p>
        </p:txBody>
      </p:sp>
      <p:sp>
        <p:nvSpPr>
          <p:cNvPr id="6605876" name="Rectangle 52"/>
          <p:cNvSpPr>
            <a:spLocks noChangeArrowheads="1"/>
          </p:cNvSpPr>
          <p:nvPr/>
        </p:nvSpPr>
        <p:spPr bwMode="auto">
          <a:xfrm>
            <a:off x="7988300" y="4927600"/>
            <a:ext cx="568325" cy="1539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000" b="1">
                <a:solidFill>
                  <a:schemeClr val="bg2">
                    <a:lumMod val="10000"/>
                  </a:schemeClr>
                </a:solidFill>
                <a:latin typeface="+mn-lt"/>
                <a:ea typeface="+mn-ea"/>
              </a:rPr>
              <a:t>Fibrinogen</a:t>
            </a:r>
            <a:endParaRPr lang="en-US" sz="900">
              <a:solidFill>
                <a:schemeClr val="bg2">
                  <a:lumMod val="10000"/>
                </a:schemeClr>
              </a:solidFill>
              <a:latin typeface="+mn-lt"/>
              <a:ea typeface="+mn-ea"/>
            </a:endParaRPr>
          </a:p>
        </p:txBody>
      </p:sp>
      <p:sp>
        <p:nvSpPr>
          <p:cNvPr id="6605877" name="Rectangle 53"/>
          <p:cNvSpPr>
            <a:spLocks noChangeArrowheads="1"/>
          </p:cNvSpPr>
          <p:nvPr/>
        </p:nvSpPr>
        <p:spPr bwMode="auto">
          <a:xfrm>
            <a:off x="8086725" y="5099050"/>
            <a:ext cx="423863" cy="15398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000" b="1">
                <a:solidFill>
                  <a:schemeClr val="bg2">
                    <a:lumMod val="10000"/>
                  </a:schemeClr>
                </a:solidFill>
                <a:latin typeface="+mn-lt"/>
                <a:ea typeface="+mn-ea"/>
              </a:rPr>
              <a:t>(mg/dL)</a:t>
            </a:r>
            <a:endParaRPr lang="en-US" sz="900">
              <a:solidFill>
                <a:schemeClr val="bg2">
                  <a:lumMod val="10000"/>
                </a:schemeClr>
              </a:solidFill>
              <a:latin typeface="+mn-lt"/>
              <a:ea typeface="+mn-ea"/>
            </a:endParaRPr>
          </a:p>
        </p:txBody>
      </p:sp>
      <p:sp>
        <p:nvSpPr>
          <p:cNvPr id="6605878" name="Rectangle 54"/>
          <p:cNvSpPr>
            <a:spLocks noChangeArrowheads="1"/>
          </p:cNvSpPr>
          <p:nvPr/>
        </p:nvSpPr>
        <p:spPr bwMode="auto">
          <a:xfrm rot="16200000">
            <a:off x="4718050" y="3135313"/>
            <a:ext cx="431800" cy="2476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ro-RO" sz="1600" b="1">
                <a:solidFill>
                  <a:schemeClr val="bg2">
                    <a:lumMod val="10000"/>
                  </a:schemeClr>
                </a:solidFill>
                <a:latin typeface="+mn-lt"/>
                <a:ea typeface="+mn-ea"/>
              </a:rPr>
              <a:t>Nivel</a:t>
            </a:r>
            <a:endParaRPr lang="en-US" sz="1600" b="1">
              <a:solidFill>
                <a:schemeClr val="bg2">
                  <a:lumMod val="10000"/>
                </a:schemeClr>
              </a:solidFill>
              <a:latin typeface="+mn-lt"/>
              <a:ea typeface="+mn-ea"/>
            </a:endParaRPr>
          </a:p>
        </p:txBody>
      </p:sp>
      <p:sp>
        <p:nvSpPr>
          <p:cNvPr id="6605879" name="Rectangle 55"/>
          <p:cNvSpPr>
            <a:spLocks noChangeArrowheads="1"/>
          </p:cNvSpPr>
          <p:nvPr/>
        </p:nvSpPr>
        <p:spPr bwMode="auto">
          <a:xfrm>
            <a:off x="5873750" y="5386388"/>
            <a:ext cx="2025650" cy="228600"/>
          </a:xfrm>
          <a:prstGeom prst="rect">
            <a:avLst/>
          </a:prstGeom>
          <a:noFill/>
          <a:ln w="7938">
            <a:solidFill>
              <a:srgbClr val="FFFFFF"/>
            </a:solidFill>
            <a:miter lim="800000"/>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80" name="Rectangle 56"/>
          <p:cNvSpPr>
            <a:spLocks noChangeArrowheads="1"/>
          </p:cNvSpPr>
          <p:nvPr/>
        </p:nvSpPr>
        <p:spPr bwMode="auto">
          <a:xfrm>
            <a:off x="6013450" y="5459413"/>
            <a:ext cx="88900" cy="90487"/>
          </a:xfrm>
          <a:prstGeom prst="rect">
            <a:avLst/>
          </a:prstGeom>
          <a:solidFill>
            <a:schemeClr val="accent3">
              <a:lumMod val="75000"/>
            </a:schemeClr>
          </a:solidFill>
          <a:ln w="8001">
            <a:solidFill>
              <a:schemeClr val="bg2"/>
            </a:solidFill>
            <a:miter lim="800000"/>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81" name="Rectangle 57"/>
          <p:cNvSpPr>
            <a:spLocks noChangeArrowheads="1"/>
          </p:cNvSpPr>
          <p:nvPr/>
        </p:nvSpPr>
        <p:spPr bwMode="auto">
          <a:xfrm>
            <a:off x="6310313" y="5418138"/>
            <a:ext cx="323850" cy="1841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200">
                <a:solidFill>
                  <a:schemeClr val="bg2">
                    <a:lumMod val="10000"/>
                  </a:schemeClr>
                </a:solidFill>
                <a:latin typeface="+mn-lt"/>
                <a:ea typeface="+mn-ea"/>
              </a:rPr>
              <a:t>Ba</a:t>
            </a:r>
            <a:r>
              <a:rPr lang="ro-RO" sz="1200">
                <a:solidFill>
                  <a:schemeClr val="bg2">
                    <a:lumMod val="10000"/>
                  </a:schemeClr>
                </a:solidFill>
                <a:latin typeface="+mn-lt"/>
                <a:ea typeface="+mn-ea"/>
              </a:rPr>
              <a:t>zal</a:t>
            </a:r>
            <a:endParaRPr lang="en-US" sz="900">
              <a:solidFill>
                <a:schemeClr val="bg2">
                  <a:lumMod val="10000"/>
                </a:schemeClr>
              </a:solidFill>
              <a:latin typeface="+mn-lt"/>
              <a:ea typeface="+mn-ea"/>
            </a:endParaRPr>
          </a:p>
        </p:txBody>
      </p:sp>
      <p:sp>
        <p:nvSpPr>
          <p:cNvPr id="6605882" name="Rectangle 58"/>
          <p:cNvSpPr>
            <a:spLocks noChangeArrowheads="1"/>
          </p:cNvSpPr>
          <p:nvPr/>
        </p:nvSpPr>
        <p:spPr bwMode="auto">
          <a:xfrm>
            <a:off x="7008813" y="5473700"/>
            <a:ext cx="90487" cy="90488"/>
          </a:xfrm>
          <a:prstGeom prst="rect">
            <a:avLst/>
          </a:prstGeom>
          <a:solidFill>
            <a:schemeClr val="accent3">
              <a:lumMod val="50000"/>
            </a:schemeClr>
          </a:solidFill>
          <a:ln w="8001">
            <a:solidFill>
              <a:schemeClr val="bg2"/>
            </a:solidFill>
            <a:miter lim="800000"/>
            <a:headEnd/>
            <a:tailEnd/>
          </a:ln>
        </p:spPr>
        <p:txBody>
          <a:bodyPr/>
          <a:lstStyle/>
          <a:p>
            <a:pPr fontAlgn="auto">
              <a:spcBef>
                <a:spcPts val="0"/>
              </a:spcBef>
              <a:spcAft>
                <a:spcPts val="0"/>
              </a:spcAft>
              <a:defRPr/>
            </a:pPr>
            <a:endParaRPr lang="ro-RO">
              <a:solidFill>
                <a:schemeClr val="bg2">
                  <a:lumMod val="10000"/>
                </a:schemeClr>
              </a:solidFill>
              <a:latin typeface="+mn-lt"/>
              <a:ea typeface="+mn-ea"/>
            </a:endParaRPr>
          </a:p>
        </p:txBody>
      </p:sp>
      <p:sp>
        <p:nvSpPr>
          <p:cNvPr id="6605883" name="Rectangle 59"/>
          <p:cNvSpPr>
            <a:spLocks noChangeArrowheads="1"/>
          </p:cNvSpPr>
          <p:nvPr/>
        </p:nvSpPr>
        <p:spPr bwMode="auto">
          <a:xfrm>
            <a:off x="7342188" y="5418138"/>
            <a:ext cx="344487" cy="1841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200">
                <a:solidFill>
                  <a:schemeClr val="bg2">
                    <a:lumMod val="10000"/>
                  </a:schemeClr>
                </a:solidFill>
                <a:latin typeface="+mn-lt"/>
                <a:ea typeface="+mn-ea"/>
              </a:rPr>
              <a:t>6 </a:t>
            </a:r>
            <a:r>
              <a:rPr lang="ro-RO" sz="1200">
                <a:solidFill>
                  <a:schemeClr val="bg2">
                    <a:lumMod val="10000"/>
                  </a:schemeClr>
                </a:solidFill>
                <a:latin typeface="+mn-lt"/>
                <a:ea typeface="+mn-ea"/>
              </a:rPr>
              <a:t>luni</a:t>
            </a:r>
            <a:endParaRPr lang="en-US" sz="900">
              <a:solidFill>
                <a:schemeClr val="bg2">
                  <a:lumMod val="10000"/>
                </a:schemeClr>
              </a:solidFill>
              <a:latin typeface="+mn-lt"/>
              <a:ea typeface="+mn-ea"/>
            </a:endParaRPr>
          </a:p>
        </p:txBody>
      </p:sp>
    </p:spTree>
    <p:extLst>
      <p:ext uri="{BB962C8B-B14F-4D97-AF65-F5344CB8AC3E}">
        <p14:creationId xmlns:p14="http://schemas.microsoft.com/office/powerpoint/2010/main" xmlns="" val="151860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a:xfrm>
            <a:off x="317500" y="203200"/>
            <a:ext cx="6508750" cy="1143000"/>
          </a:xfrm>
        </p:spPr>
        <p:txBody>
          <a:bodyPr/>
          <a:lstStyle/>
          <a:p>
            <a:r>
              <a:rPr lang="cs-CZ" altLang="en-US"/>
              <a:t>Atherosclerosis</a:t>
            </a:r>
            <a:r>
              <a:rPr lang="cs-CZ" altLang="en-US" dirty="0"/>
              <a:t> </a:t>
            </a:r>
          </a:p>
        </p:txBody>
      </p:sp>
      <p:sp>
        <p:nvSpPr>
          <p:cNvPr id="34822" name="Rectangle 6"/>
          <p:cNvSpPr>
            <a:spLocks noGrp="1" noChangeArrowheads="1"/>
          </p:cNvSpPr>
          <p:nvPr>
            <p:ph type="body" idx="1"/>
          </p:nvPr>
        </p:nvSpPr>
        <p:spPr>
          <a:xfrm>
            <a:off x="317500" y="2208214"/>
            <a:ext cx="3695700" cy="3916363"/>
          </a:xfrm>
        </p:spPr>
        <p:txBody>
          <a:bodyPr/>
          <a:lstStyle/>
          <a:p>
            <a:r>
              <a:rPr lang="en-US" altLang="en-US" sz="1800" dirty="0"/>
              <a:t>Disease of cardiovascular system affecting vessel wall.</a:t>
            </a:r>
          </a:p>
          <a:p>
            <a:r>
              <a:rPr lang="en-US" altLang="en-US" sz="1800" dirty="0"/>
              <a:t>It leads to the narrowing of arteries or complete bloc</a:t>
            </a:r>
            <a:r>
              <a:rPr lang="cs-CZ" altLang="en-US" sz="1800" dirty="0"/>
              <a:t>k</a:t>
            </a:r>
            <a:r>
              <a:rPr lang="en-US" altLang="en-US" sz="1800" dirty="0"/>
              <a:t>age.</a:t>
            </a:r>
          </a:p>
          <a:p>
            <a:r>
              <a:rPr lang="en-US" altLang="en-US" sz="1800" dirty="0"/>
              <a:t>Its main components are </a:t>
            </a:r>
            <a:r>
              <a:rPr lang="en-US" altLang="en-US" sz="1800" dirty="0" err="1"/>
              <a:t>en</a:t>
            </a:r>
            <a:r>
              <a:rPr lang="cs-CZ" altLang="en-US" sz="1800" dirty="0"/>
              <a:t>d</a:t>
            </a:r>
            <a:r>
              <a:rPr lang="en-US" altLang="en-US" sz="1800" dirty="0" err="1"/>
              <a:t>othelial</a:t>
            </a:r>
            <a:r>
              <a:rPr lang="en-US" altLang="en-US" sz="1800" dirty="0"/>
              <a:t> </a:t>
            </a:r>
            <a:r>
              <a:rPr lang="en-US" altLang="en-US" sz="1800" dirty="0" err="1"/>
              <a:t>disfunction</a:t>
            </a:r>
            <a:r>
              <a:rPr lang="en-US" altLang="en-US" sz="1800" dirty="0"/>
              <a:t>, lipid deposition, inflammatory reaction in the vascular wall.</a:t>
            </a:r>
          </a:p>
          <a:p>
            <a:r>
              <a:rPr lang="en-US" altLang="en-US" sz="1800" dirty="0"/>
              <a:t>Remodeling of vessel wall.</a:t>
            </a:r>
          </a:p>
        </p:txBody>
      </p:sp>
      <p:pic>
        <p:nvPicPr>
          <p:cNvPr id="4"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4746803" y="1517828"/>
            <a:ext cx="3303586" cy="5144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196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0" y="63500"/>
            <a:ext cx="7947025" cy="1143000"/>
          </a:xfrm>
        </p:spPr>
        <p:txBody>
          <a:bodyPr/>
          <a:lstStyle/>
          <a:p>
            <a:r>
              <a:rPr lang="en-US" altLang="en-US" sz="2400">
                <a:ea typeface="MS PGothic" charset="-128"/>
              </a:rPr>
              <a:t>Rosuvastatin</a:t>
            </a:r>
            <a:r>
              <a:rPr lang="en-US" altLang="en-US" sz="2400" baseline="30000">
                <a:ea typeface="MS PGothic" charset="-128"/>
              </a:rPr>
              <a:t> </a:t>
            </a:r>
            <a:r>
              <a:rPr lang="en-US" altLang="en-US" sz="2400">
                <a:ea typeface="MS PGothic" charset="-128"/>
              </a:rPr>
              <a:t>asigur</a:t>
            </a:r>
            <a:r>
              <a:rPr lang="ro-RO" altLang="en-US" sz="2400">
                <a:ea typeface="MS PGothic" charset="-128"/>
              </a:rPr>
              <a:t>ă</a:t>
            </a:r>
            <a:r>
              <a:rPr lang="en-US" altLang="en-US" sz="2400">
                <a:ea typeface="MS PGothic" charset="-128"/>
              </a:rPr>
              <a:t> reduceri semnificative ale proteinei C reactive de </a:t>
            </a:r>
            <a:r>
              <a:rPr lang="ro-RO" altLang="en-US" sz="2400">
                <a:ea typeface="MS PGothic" charset="-128"/>
              </a:rPr>
              <a:t>î</a:t>
            </a:r>
            <a:r>
              <a:rPr lang="en-US" altLang="en-US" sz="2400">
                <a:ea typeface="MS PGothic" charset="-128"/>
              </a:rPr>
              <a:t>nalt</a:t>
            </a:r>
            <a:r>
              <a:rPr lang="ro-RO" altLang="en-US" sz="2400">
                <a:ea typeface="MS PGothic" charset="-128"/>
              </a:rPr>
              <a:t>ă</a:t>
            </a:r>
            <a:r>
              <a:rPr lang="en-US" altLang="en-US" sz="2400">
                <a:ea typeface="MS PGothic" charset="-128"/>
              </a:rPr>
              <a:t> sensibilitate (hsCRP)</a:t>
            </a:r>
            <a:br>
              <a:rPr lang="en-US" altLang="en-US" sz="2400">
                <a:ea typeface="MS PGothic" charset="-128"/>
              </a:rPr>
            </a:br>
            <a:r>
              <a:rPr lang="en-US" altLang="en-US" sz="2400">
                <a:ea typeface="MS PGothic" charset="-128"/>
              </a:rPr>
              <a:t>comparativ cu atorvastatin</a:t>
            </a:r>
            <a:endParaRPr lang="en-GB" altLang="en-US" sz="2400">
              <a:ea typeface="MS PGothic" charset="-128"/>
            </a:endParaRPr>
          </a:p>
        </p:txBody>
      </p:sp>
      <p:sp>
        <p:nvSpPr>
          <p:cNvPr id="1668103" name="Rectangle 7"/>
          <p:cNvSpPr>
            <a:spLocks noChangeArrowheads="1"/>
          </p:cNvSpPr>
          <p:nvPr/>
        </p:nvSpPr>
        <p:spPr bwMode="auto">
          <a:xfrm>
            <a:off x="0" y="6613525"/>
            <a:ext cx="4214813" cy="246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sz="1000">
                <a:solidFill>
                  <a:srgbClr val="000000"/>
                </a:solidFill>
                <a:ea typeface="MS PGothic" charset="0"/>
                <a:cs typeface="MS PGothic" charset="0"/>
              </a:rPr>
              <a:t>Betteridge DJ et al. </a:t>
            </a:r>
            <a:r>
              <a:rPr lang="en-GB" sz="1000" i="1">
                <a:solidFill>
                  <a:srgbClr val="000000"/>
                </a:solidFill>
                <a:ea typeface="MS PGothic" charset="0"/>
                <a:cs typeface="MS PGothic" charset="0"/>
              </a:rPr>
              <a:t>Atheroscler Suppl</a:t>
            </a:r>
            <a:r>
              <a:rPr lang="en-GB" sz="1000">
                <a:solidFill>
                  <a:srgbClr val="000000"/>
                </a:solidFill>
                <a:ea typeface="MS PGothic" charset="0"/>
                <a:cs typeface="MS PGothic" charset="0"/>
              </a:rPr>
              <a:t> 2005; </a:t>
            </a:r>
            <a:r>
              <a:rPr lang="en-GB" sz="1000" b="1">
                <a:solidFill>
                  <a:srgbClr val="000000"/>
                </a:solidFill>
                <a:ea typeface="MS PGothic" charset="0"/>
                <a:cs typeface="MS PGothic" charset="0"/>
              </a:rPr>
              <a:t>6</a:t>
            </a:r>
            <a:r>
              <a:rPr lang="en-GB" sz="1000">
                <a:solidFill>
                  <a:srgbClr val="000000"/>
                </a:solidFill>
                <a:ea typeface="MS PGothic" charset="0"/>
                <a:cs typeface="MS PGothic" charset="0"/>
              </a:rPr>
              <a:t>: 102 Abs W16-P-007.</a:t>
            </a:r>
          </a:p>
        </p:txBody>
      </p:sp>
      <p:grpSp>
        <p:nvGrpSpPr>
          <p:cNvPr id="71683" name="Group 27"/>
          <p:cNvGrpSpPr>
            <a:grpSpLocks/>
          </p:cNvGrpSpPr>
          <p:nvPr/>
        </p:nvGrpSpPr>
        <p:grpSpPr bwMode="auto">
          <a:xfrm>
            <a:off x="779463" y="1454150"/>
            <a:ext cx="7742237" cy="4716463"/>
            <a:chOff x="491" y="916"/>
            <a:chExt cx="4877" cy="2971"/>
          </a:xfrm>
        </p:grpSpPr>
        <p:graphicFrame>
          <p:nvGraphicFramePr>
            <p:cNvPr id="71684" name="Object 8"/>
            <p:cNvGraphicFramePr>
              <a:graphicFrameLocks noChangeAspect="1"/>
            </p:cNvGraphicFramePr>
            <p:nvPr/>
          </p:nvGraphicFramePr>
          <p:xfrm>
            <a:off x="648" y="1301"/>
            <a:ext cx="4464" cy="2454"/>
          </p:xfrm>
          <a:graphic>
            <a:graphicData uri="http://schemas.openxmlformats.org/presentationml/2006/ole">
              <p:oleObj spid="_x0000_s39951" name="Chart" r:id="rId3" imgW="6696000" imgH="3681000" progId="Excel.Sheet.8">
                <p:embed/>
              </p:oleObj>
            </a:graphicData>
          </a:graphic>
        </p:graphicFrame>
        <p:sp>
          <p:nvSpPr>
            <p:cNvPr id="1668105" name="Line 9"/>
            <p:cNvSpPr>
              <a:spLocks noChangeShapeType="1"/>
            </p:cNvSpPr>
            <p:nvPr/>
          </p:nvSpPr>
          <p:spPr bwMode="auto">
            <a:xfrm>
              <a:off x="960" y="1472"/>
              <a:ext cx="4408" cy="0"/>
            </a:xfrm>
            <a:prstGeom prst="line">
              <a:avLst/>
            </a:prstGeom>
            <a:noFill/>
            <a:ln w="25400">
              <a:solidFill>
                <a:srgbClr val="F7E4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a typeface="MS PGothic" charset="0"/>
                <a:cs typeface="MS PGothic" charset="0"/>
              </a:endParaRPr>
            </a:p>
          </p:txBody>
        </p:sp>
        <p:sp>
          <p:nvSpPr>
            <p:cNvPr id="1668106" name="Text Box 10"/>
            <p:cNvSpPr txBox="1">
              <a:spLocks noChangeArrowheads="1"/>
            </p:cNvSpPr>
            <p:nvPr/>
          </p:nvSpPr>
          <p:spPr bwMode="auto">
            <a:xfrm>
              <a:off x="982" y="1148"/>
              <a:ext cx="70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200" b="1">
                  <a:solidFill>
                    <a:srgbClr val="000000"/>
                  </a:solidFill>
                  <a:ea typeface="MS PGothic" charset="0"/>
                  <a:cs typeface="MS PGothic" charset="0"/>
                </a:rPr>
                <a:t>Rosuvastatin</a:t>
              </a:r>
            </a:p>
            <a:p>
              <a:pPr algn="ctr">
                <a:defRPr/>
              </a:pPr>
              <a:r>
                <a:rPr lang="en-US" sz="1200" b="1">
                  <a:solidFill>
                    <a:srgbClr val="000000"/>
                  </a:solidFill>
                  <a:ea typeface="MS PGothic" charset="0"/>
                  <a:cs typeface="MS PGothic" charset="0"/>
                </a:rPr>
                <a:t> 10 mg</a:t>
              </a:r>
              <a:endParaRPr lang="en-GB" sz="1200" b="1">
                <a:solidFill>
                  <a:srgbClr val="000000"/>
                </a:solidFill>
                <a:ea typeface="MS PGothic" charset="0"/>
                <a:cs typeface="MS PGothic" charset="0"/>
              </a:endParaRPr>
            </a:p>
          </p:txBody>
        </p:sp>
        <p:sp>
          <p:nvSpPr>
            <p:cNvPr id="1668107" name="Text Box 11"/>
            <p:cNvSpPr txBox="1">
              <a:spLocks noChangeArrowheads="1"/>
            </p:cNvSpPr>
            <p:nvPr/>
          </p:nvSpPr>
          <p:spPr bwMode="auto">
            <a:xfrm>
              <a:off x="1867" y="1156"/>
              <a:ext cx="67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200" b="1">
                  <a:solidFill>
                    <a:srgbClr val="000000"/>
                  </a:solidFill>
                  <a:ea typeface="MS PGothic" charset="0"/>
                  <a:cs typeface="MS PGothic" charset="0"/>
                </a:rPr>
                <a:t>Atorvastatin</a:t>
              </a:r>
            </a:p>
            <a:p>
              <a:pPr algn="ctr">
                <a:defRPr/>
              </a:pPr>
              <a:r>
                <a:rPr lang="en-US" sz="1200" b="1">
                  <a:solidFill>
                    <a:srgbClr val="000000"/>
                  </a:solidFill>
                  <a:ea typeface="MS PGothic" charset="0"/>
                  <a:cs typeface="MS PGothic" charset="0"/>
                </a:rPr>
                <a:t> 10 mg</a:t>
              </a:r>
              <a:endParaRPr lang="en-GB" sz="1200" b="1">
                <a:solidFill>
                  <a:srgbClr val="000000"/>
                </a:solidFill>
                <a:ea typeface="MS PGothic" charset="0"/>
                <a:cs typeface="MS PGothic" charset="0"/>
              </a:endParaRPr>
            </a:p>
          </p:txBody>
        </p:sp>
        <p:sp>
          <p:nvSpPr>
            <p:cNvPr id="1668108" name="Text Box 12"/>
            <p:cNvSpPr txBox="1">
              <a:spLocks noChangeArrowheads="1"/>
            </p:cNvSpPr>
            <p:nvPr/>
          </p:nvSpPr>
          <p:spPr bwMode="auto">
            <a:xfrm>
              <a:off x="3446" y="1156"/>
              <a:ext cx="70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200" b="1">
                  <a:solidFill>
                    <a:srgbClr val="000000"/>
                  </a:solidFill>
                  <a:ea typeface="MS PGothic" charset="0"/>
                  <a:cs typeface="MS PGothic" charset="0"/>
                </a:rPr>
                <a:t>Rosuvastatin</a:t>
              </a:r>
            </a:p>
            <a:p>
              <a:pPr algn="ctr">
                <a:defRPr/>
              </a:pPr>
              <a:r>
                <a:rPr lang="en-US" sz="1200" b="1">
                  <a:solidFill>
                    <a:srgbClr val="000000"/>
                  </a:solidFill>
                  <a:ea typeface="MS PGothic" charset="0"/>
                  <a:cs typeface="MS PGothic" charset="0"/>
                </a:rPr>
                <a:t> 20 mg</a:t>
              </a:r>
              <a:endParaRPr lang="en-GB" sz="1200" b="1">
                <a:solidFill>
                  <a:srgbClr val="000000"/>
                </a:solidFill>
                <a:ea typeface="MS PGothic" charset="0"/>
                <a:cs typeface="MS PGothic" charset="0"/>
              </a:endParaRPr>
            </a:p>
          </p:txBody>
        </p:sp>
        <p:sp>
          <p:nvSpPr>
            <p:cNvPr id="1668109" name="Text Box 13"/>
            <p:cNvSpPr txBox="1">
              <a:spLocks noChangeArrowheads="1"/>
            </p:cNvSpPr>
            <p:nvPr/>
          </p:nvSpPr>
          <p:spPr bwMode="auto">
            <a:xfrm>
              <a:off x="4331" y="1164"/>
              <a:ext cx="67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200" b="1">
                  <a:solidFill>
                    <a:srgbClr val="000000"/>
                  </a:solidFill>
                  <a:ea typeface="MS PGothic" charset="0"/>
                  <a:cs typeface="MS PGothic" charset="0"/>
                </a:rPr>
                <a:t>Atorvastatin</a:t>
              </a:r>
            </a:p>
            <a:p>
              <a:pPr algn="ctr">
                <a:defRPr/>
              </a:pPr>
              <a:r>
                <a:rPr lang="en-US" sz="1200" b="1">
                  <a:solidFill>
                    <a:srgbClr val="000000"/>
                  </a:solidFill>
                  <a:ea typeface="MS PGothic" charset="0"/>
                  <a:cs typeface="MS PGothic" charset="0"/>
                </a:rPr>
                <a:t> 20 mg</a:t>
              </a:r>
              <a:endParaRPr lang="en-GB" sz="1200" b="1">
                <a:solidFill>
                  <a:srgbClr val="000000"/>
                </a:solidFill>
                <a:ea typeface="MS PGothic" charset="0"/>
                <a:cs typeface="MS PGothic" charset="0"/>
              </a:endParaRPr>
            </a:p>
          </p:txBody>
        </p:sp>
        <p:sp>
          <p:nvSpPr>
            <p:cNvPr id="1668110" name="Text Box 14"/>
            <p:cNvSpPr txBox="1">
              <a:spLocks noChangeArrowheads="1"/>
            </p:cNvSpPr>
            <p:nvPr/>
          </p:nvSpPr>
          <p:spPr bwMode="auto">
            <a:xfrm>
              <a:off x="1160" y="948"/>
              <a:ext cx="934"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000000"/>
                  </a:solidFill>
                  <a:ea typeface="MS PGothic" charset="0"/>
                  <a:cs typeface="MS PGothic" charset="0"/>
                </a:rPr>
                <a:t>8 s</a:t>
              </a:r>
              <a:r>
                <a:rPr lang="ro-RO" dirty="0">
                  <a:solidFill>
                    <a:srgbClr val="000000"/>
                  </a:solidFill>
                  <a:ea typeface="MS PGothic" charset="0"/>
                  <a:cs typeface="MS PGothic" charset="0"/>
                </a:rPr>
                <a:t>ă</a:t>
              </a:r>
              <a:r>
                <a:rPr lang="en-US" dirty="0" err="1">
                  <a:solidFill>
                    <a:srgbClr val="000000"/>
                  </a:solidFill>
                  <a:ea typeface="MS PGothic" charset="0"/>
                  <a:cs typeface="MS PGothic" charset="0"/>
                </a:rPr>
                <a:t>pt</a:t>
              </a:r>
              <a:r>
                <a:rPr lang="ro-RO" dirty="0">
                  <a:solidFill>
                    <a:srgbClr val="000000"/>
                  </a:solidFill>
                  <a:ea typeface="MS PGothic" charset="0"/>
                  <a:cs typeface="MS PGothic" charset="0"/>
                </a:rPr>
                <a:t>ă</a:t>
              </a:r>
              <a:r>
                <a:rPr lang="en-US" dirty="0">
                  <a:solidFill>
                    <a:srgbClr val="000000"/>
                  </a:solidFill>
                  <a:ea typeface="MS PGothic" charset="0"/>
                  <a:cs typeface="MS PGothic" charset="0"/>
                </a:rPr>
                <a:t>m</a:t>
              </a:r>
              <a:r>
                <a:rPr lang="ro-RO" dirty="0">
                  <a:solidFill>
                    <a:srgbClr val="000000"/>
                  </a:solidFill>
                  <a:ea typeface="MS PGothic" charset="0"/>
                  <a:cs typeface="MS PGothic" charset="0"/>
                </a:rPr>
                <a:t>â</a:t>
              </a:r>
              <a:r>
                <a:rPr lang="en-US" dirty="0" err="1">
                  <a:solidFill>
                    <a:srgbClr val="000000"/>
                  </a:solidFill>
                  <a:ea typeface="MS PGothic" charset="0"/>
                  <a:cs typeface="MS PGothic" charset="0"/>
                </a:rPr>
                <a:t>ni</a:t>
              </a:r>
              <a:endParaRPr lang="en-GB" dirty="0">
                <a:solidFill>
                  <a:srgbClr val="000000"/>
                </a:solidFill>
                <a:ea typeface="MS PGothic" charset="0"/>
                <a:cs typeface="MS PGothic" charset="0"/>
              </a:endParaRPr>
            </a:p>
          </p:txBody>
        </p:sp>
        <p:sp>
          <p:nvSpPr>
            <p:cNvPr id="1668111" name="Text Box 15"/>
            <p:cNvSpPr txBox="1">
              <a:spLocks noChangeArrowheads="1"/>
            </p:cNvSpPr>
            <p:nvPr/>
          </p:nvSpPr>
          <p:spPr bwMode="auto">
            <a:xfrm>
              <a:off x="3596" y="916"/>
              <a:ext cx="1015"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000000"/>
                  </a:solidFill>
                  <a:ea typeface="MS PGothic" charset="0"/>
                  <a:cs typeface="MS PGothic" charset="0"/>
                </a:rPr>
                <a:t>16 s</a:t>
              </a:r>
              <a:r>
                <a:rPr lang="ro-RO">
                  <a:solidFill>
                    <a:srgbClr val="000000"/>
                  </a:solidFill>
                  <a:ea typeface="MS PGothic" charset="0"/>
                  <a:cs typeface="MS PGothic" charset="0"/>
                </a:rPr>
                <a:t>ă</a:t>
              </a:r>
              <a:r>
                <a:rPr lang="en-US">
                  <a:solidFill>
                    <a:srgbClr val="000000"/>
                  </a:solidFill>
                  <a:ea typeface="MS PGothic" charset="0"/>
                  <a:cs typeface="MS PGothic" charset="0"/>
                </a:rPr>
                <a:t>pt</a:t>
              </a:r>
              <a:r>
                <a:rPr lang="ro-RO">
                  <a:solidFill>
                    <a:srgbClr val="000000"/>
                  </a:solidFill>
                  <a:ea typeface="MS PGothic" charset="0"/>
                  <a:cs typeface="MS PGothic" charset="0"/>
                </a:rPr>
                <a:t>ă</a:t>
              </a:r>
              <a:r>
                <a:rPr lang="en-US">
                  <a:solidFill>
                    <a:srgbClr val="000000"/>
                  </a:solidFill>
                  <a:ea typeface="MS PGothic" charset="0"/>
                  <a:cs typeface="MS PGothic" charset="0"/>
                </a:rPr>
                <a:t>m</a:t>
              </a:r>
              <a:r>
                <a:rPr lang="ro-RO">
                  <a:solidFill>
                    <a:srgbClr val="000000"/>
                  </a:solidFill>
                  <a:ea typeface="MS PGothic" charset="0"/>
                  <a:cs typeface="MS PGothic" charset="0"/>
                </a:rPr>
                <a:t>â</a:t>
              </a:r>
              <a:r>
                <a:rPr lang="en-US">
                  <a:solidFill>
                    <a:srgbClr val="000000"/>
                  </a:solidFill>
                  <a:ea typeface="MS PGothic" charset="0"/>
                  <a:cs typeface="MS PGothic" charset="0"/>
                </a:rPr>
                <a:t>ni</a:t>
              </a:r>
              <a:endParaRPr lang="en-GB">
                <a:solidFill>
                  <a:srgbClr val="000000"/>
                </a:solidFill>
                <a:ea typeface="MS PGothic" charset="0"/>
                <a:cs typeface="MS PGothic" charset="0"/>
              </a:endParaRPr>
            </a:p>
          </p:txBody>
        </p:sp>
        <p:sp>
          <p:nvSpPr>
            <p:cNvPr id="1668112" name="Text Box 16"/>
            <p:cNvSpPr txBox="1">
              <a:spLocks noChangeArrowheads="1"/>
            </p:cNvSpPr>
            <p:nvPr/>
          </p:nvSpPr>
          <p:spPr bwMode="auto">
            <a:xfrm rot="16207491">
              <a:off x="-675" y="2307"/>
              <a:ext cx="2527"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400" b="1">
                  <a:solidFill>
                    <a:srgbClr val="000000"/>
                  </a:solidFill>
                </a:rPr>
                <a:t>Modificarea hs-CRP fa</a:t>
              </a:r>
              <a:r>
                <a:rPr lang="ro-RO" altLang="en-US" sz="1400" b="1">
                  <a:solidFill>
                    <a:srgbClr val="000000"/>
                  </a:solidFill>
                </a:rPr>
                <a:t>ţă</a:t>
              </a:r>
              <a:r>
                <a:rPr lang="en-US" altLang="en-US" sz="1400" b="1">
                  <a:solidFill>
                    <a:srgbClr val="000000"/>
                  </a:solidFill>
                </a:rPr>
                <a:t> de nivelul ini</a:t>
              </a:r>
              <a:r>
                <a:rPr lang="ro-RO" altLang="en-US" sz="1400" b="1">
                  <a:solidFill>
                    <a:srgbClr val="000000"/>
                  </a:solidFill>
                </a:rPr>
                <a:t>ţ</a:t>
              </a:r>
              <a:r>
                <a:rPr lang="en-US" altLang="en-US" sz="1400" b="1">
                  <a:solidFill>
                    <a:srgbClr val="000000"/>
                  </a:solidFill>
                </a:rPr>
                <a:t>ial (%)</a:t>
              </a:r>
              <a:endParaRPr lang="en-GB" altLang="en-US" sz="1400" b="1">
                <a:solidFill>
                  <a:srgbClr val="000000"/>
                </a:solidFill>
              </a:endParaRPr>
            </a:p>
          </p:txBody>
        </p:sp>
        <p:sp>
          <p:nvSpPr>
            <p:cNvPr id="1668113" name="Text Box 17"/>
            <p:cNvSpPr txBox="1">
              <a:spLocks noChangeArrowheads="1"/>
            </p:cNvSpPr>
            <p:nvPr/>
          </p:nvSpPr>
          <p:spPr bwMode="auto">
            <a:xfrm>
              <a:off x="1168" y="1580"/>
              <a:ext cx="359"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solidFill>
                    <a:srgbClr val="000000"/>
                  </a:solidFill>
                  <a:ea typeface="MS PGothic" charset="0"/>
                  <a:cs typeface="MS PGothic" charset="0"/>
                </a:rPr>
                <a:t>N=120</a:t>
              </a:r>
              <a:endParaRPr lang="en-GB" sz="1000">
                <a:solidFill>
                  <a:srgbClr val="000000"/>
                </a:solidFill>
                <a:ea typeface="MS PGothic" charset="0"/>
                <a:cs typeface="MS PGothic" charset="0"/>
              </a:endParaRPr>
            </a:p>
          </p:txBody>
        </p:sp>
        <p:sp>
          <p:nvSpPr>
            <p:cNvPr id="1668114" name="Text Box 18"/>
            <p:cNvSpPr txBox="1">
              <a:spLocks noChangeArrowheads="1"/>
            </p:cNvSpPr>
            <p:nvPr/>
          </p:nvSpPr>
          <p:spPr bwMode="auto">
            <a:xfrm>
              <a:off x="1984" y="1612"/>
              <a:ext cx="359"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solidFill>
                    <a:srgbClr val="000000"/>
                  </a:solidFill>
                  <a:ea typeface="MS PGothic" charset="0"/>
                  <a:cs typeface="MS PGothic" charset="0"/>
                </a:rPr>
                <a:t>N=121</a:t>
              </a:r>
              <a:endParaRPr lang="en-GB" sz="1000">
                <a:solidFill>
                  <a:srgbClr val="000000"/>
                </a:solidFill>
                <a:ea typeface="MS PGothic" charset="0"/>
                <a:cs typeface="MS PGothic" charset="0"/>
              </a:endParaRPr>
            </a:p>
          </p:txBody>
        </p:sp>
        <p:sp>
          <p:nvSpPr>
            <p:cNvPr id="1668115" name="Text Box 19"/>
            <p:cNvSpPr txBox="1">
              <a:spLocks noChangeArrowheads="1"/>
            </p:cNvSpPr>
            <p:nvPr/>
          </p:nvSpPr>
          <p:spPr bwMode="auto">
            <a:xfrm>
              <a:off x="4416" y="1588"/>
              <a:ext cx="359"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solidFill>
                    <a:srgbClr val="000000"/>
                  </a:solidFill>
                  <a:ea typeface="MS PGothic" charset="0"/>
                  <a:cs typeface="MS PGothic" charset="0"/>
                </a:rPr>
                <a:t>N=112</a:t>
              </a:r>
              <a:endParaRPr lang="en-GB" sz="1000">
                <a:solidFill>
                  <a:srgbClr val="000000"/>
                </a:solidFill>
                <a:ea typeface="MS PGothic" charset="0"/>
                <a:cs typeface="MS PGothic" charset="0"/>
              </a:endParaRPr>
            </a:p>
          </p:txBody>
        </p:sp>
        <p:sp>
          <p:nvSpPr>
            <p:cNvPr id="1668116" name="Text Box 20"/>
            <p:cNvSpPr txBox="1">
              <a:spLocks noChangeArrowheads="1"/>
            </p:cNvSpPr>
            <p:nvPr/>
          </p:nvSpPr>
          <p:spPr bwMode="auto">
            <a:xfrm>
              <a:off x="3584" y="1588"/>
              <a:ext cx="359"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solidFill>
                    <a:srgbClr val="000000"/>
                  </a:solidFill>
                  <a:ea typeface="MS PGothic" charset="0"/>
                  <a:cs typeface="MS PGothic" charset="0"/>
                </a:rPr>
                <a:t>N=115</a:t>
              </a:r>
              <a:endParaRPr lang="en-GB" sz="1000">
                <a:solidFill>
                  <a:srgbClr val="000000"/>
                </a:solidFill>
                <a:ea typeface="MS PGothic" charset="0"/>
                <a:cs typeface="MS PGothic" charset="0"/>
              </a:endParaRPr>
            </a:p>
          </p:txBody>
        </p:sp>
        <p:sp>
          <p:nvSpPr>
            <p:cNvPr id="1668117" name="Text Box 21"/>
            <p:cNvSpPr txBox="1">
              <a:spLocks noChangeArrowheads="1"/>
            </p:cNvSpPr>
            <p:nvPr/>
          </p:nvSpPr>
          <p:spPr bwMode="auto">
            <a:xfrm>
              <a:off x="1003" y="3020"/>
              <a:ext cx="423"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rPr>
                <a:t>- 44</a:t>
              </a:r>
              <a:r>
                <a:rPr lang="en-US" altLang="en-US" sz="1200" b="1" baseline="30000">
                  <a:solidFill>
                    <a:srgbClr val="000000"/>
                  </a:solidFill>
                </a:rPr>
                <a:t>*‡</a:t>
              </a:r>
              <a:endParaRPr lang="en-GB" altLang="en-US" sz="1200" b="1" baseline="30000">
                <a:solidFill>
                  <a:srgbClr val="000000"/>
                </a:solidFill>
              </a:endParaRPr>
            </a:p>
          </p:txBody>
        </p:sp>
        <p:sp>
          <p:nvSpPr>
            <p:cNvPr id="1668118" name="Text Box 22"/>
            <p:cNvSpPr txBox="1">
              <a:spLocks noChangeArrowheads="1"/>
            </p:cNvSpPr>
            <p:nvPr/>
          </p:nvSpPr>
          <p:spPr bwMode="auto">
            <a:xfrm>
              <a:off x="1905" y="2644"/>
              <a:ext cx="391"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rPr>
                <a:t>- 32</a:t>
              </a:r>
              <a:r>
                <a:rPr lang="en-US" altLang="en-US" sz="1200" b="1" baseline="30000">
                  <a:solidFill>
                    <a:srgbClr val="000000"/>
                  </a:solidFill>
                </a:rPr>
                <a:t>‡</a:t>
              </a:r>
              <a:endParaRPr lang="en-GB" altLang="en-US" sz="1200" b="1" baseline="30000">
                <a:solidFill>
                  <a:srgbClr val="000000"/>
                </a:solidFill>
              </a:endParaRPr>
            </a:p>
          </p:txBody>
        </p:sp>
        <p:sp>
          <p:nvSpPr>
            <p:cNvPr id="1668119" name="Text Box 23"/>
            <p:cNvSpPr txBox="1">
              <a:spLocks noChangeArrowheads="1"/>
            </p:cNvSpPr>
            <p:nvPr/>
          </p:nvSpPr>
          <p:spPr bwMode="auto">
            <a:xfrm>
              <a:off x="3521" y="3364"/>
              <a:ext cx="391"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rPr>
                <a:t>- 52</a:t>
              </a:r>
              <a:r>
                <a:rPr lang="en-US" altLang="en-US" sz="1200" b="1" baseline="30000">
                  <a:solidFill>
                    <a:srgbClr val="000000"/>
                  </a:solidFill>
                </a:rPr>
                <a:t>‡</a:t>
              </a:r>
              <a:endParaRPr lang="en-GB" altLang="en-US" sz="1200" b="1" baseline="30000">
                <a:solidFill>
                  <a:srgbClr val="000000"/>
                </a:solidFill>
              </a:endParaRPr>
            </a:p>
          </p:txBody>
        </p:sp>
        <p:sp>
          <p:nvSpPr>
            <p:cNvPr id="1668120" name="Text Box 24"/>
            <p:cNvSpPr txBox="1">
              <a:spLocks noChangeArrowheads="1"/>
            </p:cNvSpPr>
            <p:nvPr/>
          </p:nvSpPr>
          <p:spPr bwMode="auto">
            <a:xfrm>
              <a:off x="4361" y="3028"/>
              <a:ext cx="391"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rPr>
                <a:t>- 43</a:t>
              </a:r>
              <a:r>
                <a:rPr lang="en-US" altLang="en-US" sz="1200" b="1" baseline="30000">
                  <a:solidFill>
                    <a:srgbClr val="000000"/>
                  </a:solidFill>
                </a:rPr>
                <a:t>‡</a:t>
              </a:r>
              <a:endParaRPr lang="en-GB" altLang="en-US" sz="1200" b="1" baseline="30000">
                <a:solidFill>
                  <a:srgbClr val="000000"/>
                </a:solidFill>
              </a:endParaRPr>
            </a:p>
          </p:txBody>
        </p:sp>
        <p:sp>
          <p:nvSpPr>
            <p:cNvPr id="1668121" name="Text Box 25"/>
            <p:cNvSpPr txBox="1">
              <a:spLocks noChangeArrowheads="1"/>
            </p:cNvSpPr>
            <p:nvPr/>
          </p:nvSpPr>
          <p:spPr bwMode="auto">
            <a:xfrm>
              <a:off x="1199" y="3596"/>
              <a:ext cx="2079"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200">
                  <a:solidFill>
                    <a:srgbClr val="000000"/>
                  </a:solidFill>
                </a:rPr>
                <a:t>*p&lt;0,05 vs atorvastatin </a:t>
              </a:r>
              <a:r>
                <a:rPr lang="ro-RO" altLang="en-US" sz="1200">
                  <a:solidFill>
                    <a:srgbClr val="000000"/>
                  </a:solidFill>
                </a:rPr>
                <a:t>î</a:t>
              </a:r>
              <a:r>
                <a:rPr lang="en-US" altLang="en-US" sz="1200">
                  <a:solidFill>
                    <a:srgbClr val="000000"/>
                  </a:solidFill>
                </a:rPr>
                <a:t>n acela</a:t>
              </a:r>
              <a:r>
                <a:rPr lang="ro-RO" altLang="en-US" sz="1200">
                  <a:solidFill>
                    <a:srgbClr val="000000"/>
                  </a:solidFill>
                </a:rPr>
                <a:t>ş</a:t>
              </a:r>
              <a:r>
                <a:rPr lang="en-US" altLang="en-US" sz="1200">
                  <a:solidFill>
                    <a:srgbClr val="000000"/>
                  </a:solidFill>
                </a:rPr>
                <a:t>i moment</a:t>
              </a:r>
            </a:p>
            <a:p>
              <a:pPr eaLnBrk="1" hangingPunct="1"/>
              <a:r>
                <a:rPr lang="en-US" altLang="en-US" sz="1200">
                  <a:solidFill>
                    <a:srgbClr val="000000"/>
                  </a:solidFill>
                </a:rPr>
                <a:t>‡ p&lt; 0,001 vs in</a:t>
              </a:r>
              <a:r>
                <a:rPr lang="ro-RO" altLang="en-US" sz="1200">
                  <a:solidFill>
                    <a:srgbClr val="000000"/>
                  </a:solidFill>
                </a:rPr>
                <a:t>iţ</a:t>
              </a:r>
              <a:r>
                <a:rPr lang="en-US" altLang="en-US" sz="1200">
                  <a:solidFill>
                    <a:srgbClr val="000000"/>
                  </a:solidFill>
                </a:rPr>
                <a:t>ial</a:t>
              </a:r>
              <a:endParaRPr lang="en-GB" altLang="en-US" sz="1200">
                <a:solidFill>
                  <a:srgbClr val="000000"/>
                </a:solidFill>
              </a:endParaRPr>
            </a:p>
          </p:txBody>
        </p:sp>
      </p:grpSp>
    </p:spTree>
    <p:extLst>
      <p:ext uri="{BB962C8B-B14F-4D97-AF65-F5344CB8AC3E}">
        <p14:creationId xmlns:p14="http://schemas.microsoft.com/office/powerpoint/2010/main" xmlns="" val="55336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a:xfrm>
            <a:off x="338138" y="177800"/>
            <a:ext cx="9224962" cy="622300"/>
          </a:xfrm>
        </p:spPr>
        <p:txBody>
          <a:bodyPr/>
          <a:lstStyle/>
          <a:p>
            <a:r>
              <a:rPr lang="en-GB" altLang="en-US" sz="2400">
                <a:ea typeface="MS PGothic" charset="-128"/>
              </a:rPr>
              <a:t>JUPITER – Even</a:t>
            </a:r>
            <a:r>
              <a:rPr lang="ro-RO" altLang="en-US" sz="2400">
                <a:ea typeface="MS PGothic" charset="-128"/>
              </a:rPr>
              <a:t>imen</a:t>
            </a:r>
            <a:r>
              <a:rPr lang="en-GB" altLang="en-US" sz="2400">
                <a:ea typeface="MS PGothic" charset="-128"/>
              </a:rPr>
              <a:t>t</a:t>
            </a:r>
            <a:r>
              <a:rPr lang="ro-RO" altLang="en-US" sz="2400">
                <a:ea typeface="MS PGothic" charset="-128"/>
              </a:rPr>
              <a:t>e t</a:t>
            </a:r>
            <a:r>
              <a:rPr lang="en-GB" altLang="en-US" sz="2400">
                <a:ea typeface="MS PGothic" charset="-128"/>
              </a:rPr>
              <a:t>romboembolic</a:t>
            </a:r>
            <a:r>
              <a:rPr lang="ro-RO" altLang="en-US" sz="2400">
                <a:ea typeface="MS PGothic" charset="-128"/>
              </a:rPr>
              <a:t>e</a:t>
            </a:r>
            <a:r>
              <a:rPr lang="en-GB" altLang="en-US" sz="2400">
                <a:ea typeface="MS PGothic" charset="-128"/>
              </a:rPr>
              <a:t> </a:t>
            </a:r>
            <a:r>
              <a:rPr lang="ro-RO" altLang="en-US" sz="2400">
                <a:ea typeface="MS PGothic" charset="-128"/>
              </a:rPr>
              <a:t>v</a:t>
            </a:r>
            <a:r>
              <a:rPr lang="en-GB" altLang="en-US" sz="2400">
                <a:ea typeface="MS PGothic" charset="-128"/>
              </a:rPr>
              <a:t>eno</a:t>
            </a:r>
            <a:r>
              <a:rPr lang="ro-RO" altLang="en-US" sz="2400">
                <a:ea typeface="MS PGothic" charset="-128"/>
              </a:rPr>
              <a:t>a</a:t>
            </a:r>
            <a:r>
              <a:rPr lang="en-GB" altLang="en-US" sz="2400">
                <a:ea typeface="MS PGothic" charset="-128"/>
              </a:rPr>
              <a:t>s</a:t>
            </a:r>
            <a:r>
              <a:rPr lang="ro-RO" altLang="en-US" sz="2400">
                <a:ea typeface="MS PGothic" charset="-128"/>
              </a:rPr>
              <a:t>e</a:t>
            </a:r>
            <a:r>
              <a:rPr lang="en-GB" altLang="en-US" sz="2500">
                <a:ea typeface="MS PGothic" charset="-128"/>
              </a:rPr>
              <a:t> </a:t>
            </a:r>
          </a:p>
        </p:txBody>
      </p:sp>
      <p:sp>
        <p:nvSpPr>
          <p:cNvPr id="1627139" name="Text Box 3"/>
          <p:cNvSpPr txBox="1">
            <a:spLocks noChangeArrowheads="1"/>
          </p:cNvSpPr>
          <p:nvPr/>
        </p:nvSpPr>
        <p:spPr bwMode="auto">
          <a:xfrm>
            <a:off x="0" y="6613525"/>
            <a:ext cx="42116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1000" dirty="0">
                <a:solidFill>
                  <a:srgbClr val="000000"/>
                </a:solidFill>
                <a:ea typeface="MS PGothic" charset="0"/>
                <a:cs typeface="MS PGothic" charset="0"/>
              </a:rPr>
              <a:t>Glynn RJ </a:t>
            </a:r>
            <a:r>
              <a:rPr lang="en-GB" sz="1000" i="1" dirty="0">
                <a:solidFill>
                  <a:srgbClr val="000000"/>
                </a:solidFill>
                <a:ea typeface="MS PGothic" charset="0"/>
                <a:cs typeface="MS PGothic" charset="0"/>
              </a:rPr>
              <a:t>et al</a:t>
            </a:r>
            <a:r>
              <a:rPr lang="en-GB" sz="1000" dirty="0">
                <a:solidFill>
                  <a:srgbClr val="000000"/>
                </a:solidFill>
                <a:ea typeface="MS PGothic" charset="0"/>
                <a:cs typeface="MS PGothic" charset="0"/>
              </a:rPr>
              <a:t>. </a:t>
            </a:r>
            <a:r>
              <a:rPr lang="en-GB" sz="1000" i="1" dirty="0">
                <a:solidFill>
                  <a:srgbClr val="000000"/>
                </a:solidFill>
                <a:ea typeface="MS PGothic" charset="0"/>
                <a:cs typeface="MS PGothic" charset="0"/>
              </a:rPr>
              <a:t>NEJM </a:t>
            </a:r>
            <a:r>
              <a:rPr lang="en-GB" sz="1000" dirty="0">
                <a:solidFill>
                  <a:srgbClr val="000000"/>
                </a:solidFill>
                <a:ea typeface="MS PGothic" charset="0"/>
                <a:cs typeface="MS PGothic" charset="0"/>
              </a:rPr>
              <a:t>2009; </a:t>
            </a:r>
            <a:r>
              <a:rPr lang="en-GB" sz="1000" b="1" dirty="0">
                <a:solidFill>
                  <a:srgbClr val="000000"/>
                </a:solidFill>
                <a:ea typeface="MS PGothic" charset="0"/>
                <a:cs typeface="MS PGothic" charset="0"/>
              </a:rPr>
              <a:t>2009</a:t>
            </a:r>
            <a:r>
              <a:rPr lang="en-GB" sz="1000" dirty="0">
                <a:solidFill>
                  <a:srgbClr val="000000"/>
                </a:solidFill>
                <a:ea typeface="MS PGothic" charset="0"/>
                <a:cs typeface="MS PGothic" charset="0"/>
              </a:rPr>
              <a:t>;360:1851-61</a:t>
            </a:r>
          </a:p>
        </p:txBody>
      </p:sp>
      <p:sp>
        <p:nvSpPr>
          <p:cNvPr id="84995" name="Text Box 51"/>
          <p:cNvSpPr txBox="1">
            <a:spLocks noChangeArrowheads="1"/>
          </p:cNvSpPr>
          <p:nvPr/>
        </p:nvSpPr>
        <p:spPr bwMode="auto">
          <a:xfrm>
            <a:off x="287338" y="2449513"/>
            <a:ext cx="8718550" cy="296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3622675" algn="r"/>
                <a:tab pos="3708400" algn="l"/>
                <a:tab pos="4575175" algn="l"/>
                <a:tab pos="4949825" algn="r"/>
                <a:tab pos="5902325" algn="l"/>
                <a:tab pos="6667500" algn="l"/>
                <a:tab pos="7807325" algn="l"/>
              </a:tabLst>
              <a:defRPr sz="2400">
                <a:solidFill>
                  <a:schemeClr val="tx1"/>
                </a:solidFill>
                <a:latin typeface="Century Gothic" charset="0"/>
                <a:ea typeface="MS PGothic" charset="-128"/>
              </a:defRPr>
            </a:lvl1pPr>
            <a:lvl2pPr marL="742950" indent="-285750" eaLnBrk="0" hangingPunct="0">
              <a:tabLst>
                <a:tab pos="3622675" algn="r"/>
                <a:tab pos="3708400" algn="l"/>
                <a:tab pos="4575175" algn="l"/>
                <a:tab pos="4949825" algn="r"/>
                <a:tab pos="5902325" algn="l"/>
                <a:tab pos="6667500" algn="l"/>
                <a:tab pos="7807325" algn="l"/>
              </a:tabLst>
              <a:defRPr sz="2400">
                <a:solidFill>
                  <a:schemeClr val="tx1"/>
                </a:solidFill>
                <a:latin typeface="Century Gothic" charset="0"/>
                <a:ea typeface="MS PGothic" charset="-128"/>
              </a:defRPr>
            </a:lvl2pPr>
            <a:lvl3pPr marL="1143000" indent="-228600" eaLnBrk="0" hangingPunct="0">
              <a:tabLst>
                <a:tab pos="3622675" algn="r"/>
                <a:tab pos="3708400" algn="l"/>
                <a:tab pos="4575175" algn="l"/>
                <a:tab pos="4949825" algn="r"/>
                <a:tab pos="5902325" algn="l"/>
                <a:tab pos="6667500" algn="l"/>
                <a:tab pos="7807325" algn="l"/>
              </a:tabLst>
              <a:defRPr sz="2400">
                <a:solidFill>
                  <a:schemeClr val="tx1"/>
                </a:solidFill>
                <a:latin typeface="Century Gothic" charset="0"/>
                <a:ea typeface="MS PGothic" charset="-128"/>
              </a:defRPr>
            </a:lvl3pPr>
            <a:lvl4pPr marL="1600200" indent="-228600" eaLnBrk="0" hangingPunct="0">
              <a:tabLst>
                <a:tab pos="3622675" algn="r"/>
                <a:tab pos="3708400" algn="l"/>
                <a:tab pos="4575175" algn="l"/>
                <a:tab pos="4949825" algn="r"/>
                <a:tab pos="5902325" algn="l"/>
                <a:tab pos="6667500" algn="l"/>
                <a:tab pos="7807325" algn="l"/>
              </a:tabLst>
              <a:defRPr sz="2400">
                <a:solidFill>
                  <a:schemeClr val="tx1"/>
                </a:solidFill>
                <a:latin typeface="Century Gothic" charset="0"/>
                <a:ea typeface="MS PGothic" charset="-128"/>
              </a:defRPr>
            </a:lvl4pPr>
            <a:lvl5pPr marL="2057400" indent="-228600" eaLnBrk="0" hangingPunct="0">
              <a:tabLst>
                <a:tab pos="3622675" algn="r"/>
                <a:tab pos="3708400" algn="l"/>
                <a:tab pos="4575175" algn="l"/>
                <a:tab pos="4949825" algn="r"/>
                <a:tab pos="5902325" algn="l"/>
                <a:tab pos="6667500" algn="l"/>
                <a:tab pos="7807325" algn="l"/>
              </a:tabLst>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tabLst>
                <a:tab pos="3622675" algn="r"/>
                <a:tab pos="3708400" algn="l"/>
                <a:tab pos="4575175" algn="l"/>
                <a:tab pos="4949825" algn="r"/>
                <a:tab pos="5902325" algn="l"/>
                <a:tab pos="6667500" algn="l"/>
                <a:tab pos="7807325" algn="l"/>
              </a:tabLs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tabLst>
                <a:tab pos="3622675" algn="r"/>
                <a:tab pos="3708400" algn="l"/>
                <a:tab pos="4575175" algn="l"/>
                <a:tab pos="4949825" algn="r"/>
                <a:tab pos="5902325" algn="l"/>
                <a:tab pos="6667500" algn="l"/>
                <a:tab pos="7807325" algn="l"/>
              </a:tabLs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tabLst>
                <a:tab pos="3622675" algn="r"/>
                <a:tab pos="3708400" algn="l"/>
                <a:tab pos="4575175" algn="l"/>
                <a:tab pos="4949825" algn="r"/>
                <a:tab pos="5902325" algn="l"/>
                <a:tab pos="6667500" algn="l"/>
                <a:tab pos="7807325" algn="l"/>
              </a:tabLs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tabLst>
                <a:tab pos="3622675" algn="r"/>
                <a:tab pos="3708400" algn="l"/>
                <a:tab pos="4575175" algn="l"/>
                <a:tab pos="4949825" algn="r"/>
                <a:tab pos="5902325" algn="l"/>
                <a:tab pos="6667500" algn="l"/>
                <a:tab pos="7807325" algn="l"/>
              </a:tabLst>
              <a:defRPr sz="2400">
                <a:solidFill>
                  <a:schemeClr val="tx1"/>
                </a:solidFill>
                <a:latin typeface="Century Gothic" charset="0"/>
                <a:ea typeface="MS PGothic" charset="-128"/>
              </a:defRPr>
            </a:lvl9pPr>
          </a:lstStyle>
          <a:p>
            <a:pPr eaLnBrk="1" hangingPunct="1">
              <a:lnSpc>
                <a:spcPct val="90000"/>
              </a:lnSpc>
              <a:spcBef>
                <a:spcPct val="20000"/>
              </a:spcBef>
            </a:pPr>
            <a:r>
              <a:rPr lang="ro-RO" altLang="en-US" sz="1400" b="1" i="1" u="sng">
                <a:latin typeface="Verdana" charset="0"/>
                <a:ea typeface="ＭＳ Ｐゴシック" charset="-128"/>
              </a:rPr>
              <a:t>A</a:t>
            </a:r>
            <a:r>
              <a:rPr lang="en-US" altLang="en-US" sz="1400" b="1" i="1" u="sng">
                <a:latin typeface="Verdana" charset="0"/>
                <a:ea typeface="ＭＳ Ｐゴシック" charset="-128"/>
              </a:rPr>
              <a:t>nal</a:t>
            </a:r>
            <a:r>
              <a:rPr lang="ro-RO" altLang="en-US" sz="1400" b="1" i="1" u="sng">
                <a:latin typeface="Verdana" charset="0"/>
                <a:ea typeface="ＭＳ Ｐゴシック" charset="-128"/>
              </a:rPr>
              <a:t>iză</a:t>
            </a:r>
            <a:r>
              <a:rPr lang="en-US" altLang="en-US" sz="1400" b="1" i="1" u="sng">
                <a:latin typeface="Verdana" charset="0"/>
                <a:ea typeface="ＭＳ Ｐゴシック" charset="-128"/>
              </a:rPr>
              <a:t> </a:t>
            </a:r>
            <a:r>
              <a:rPr lang="ro-RO" altLang="en-US" sz="1400" b="1" i="1" u="sng">
                <a:latin typeface="Verdana" charset="0"/>
                <a:ea typeface="ＭＳ Ｐゴシック" charset="-128"/>
              </a:rPr>
              <a:t>p</a:t>
            </a:r>
            <a:r>
              <a:rPr lang="en-US" altLang="en-US" sz="1400" b="1" i="1" u="sng">
                <a:latin typeface="Verdana" charset="0"/>
                <a:ea typeface="ＭＳ Ｐゴシック" charset="-128"/>
              </a:rPr>
              <a:t>rimar</a:t>
            </a:r>
            <a:r>
              <a:rPr lang="ro-RO" altLang="en-US" sz="1400" b="1" i="1" u="sng">
                <a:latin typeface="Verdana" charset="0"/>
                <a:ea typeface="ＭＳ Ｐゴシック" charset="-128"/>
              </a:rPr>
              <a:t>ă de</a:t>
            </a:r>
            <a:r>
              <a:rPr lang="en-US" altLang="en-US" sz="1400" b="1" i="1" u="sng">
                <a:latin typeface="Verdana" charset="0"/>
                <a:ea typeface="ＭＳ Ｐゴシック" charset="-128"/>
              </a:rPr>
              <a:t> eficac</a:t>
            </a:r>
            <a:r>
              <a:rPr lang="ro-RO" altLang="en-US" sz="1400" b="1" i="1" u="sng">
                <a:latin typeface="Verdana" charset="0"/>
                <a:ea typeface="ＭＳ Ｐゴシック" charset="-128"/>
              </a:rPr>
              <a:t>itate</a:t>
            </a:r>
            <a:r>
              <a:rPr lang="en-US" altLang="en-US" sz="1400" b="1" i="1" u="sng">
                <a:latin typeface="Verdana" charset="0"/>
                <a:ea typeface="ＭＳ Ｐゴシック" charset="-128"/>
              </a:rPr>
              <a:t>, 94 ca</a:t>
            </a:r>
            <a:r>
              <a:rPr lang="ro-RO" altLang="en-US" sz="1400" b="1" i="1" u="sng">
                <a:latin typeface="Verdana" charset="0"/>
                <a:ea typeface="ＭＳ Ｐゴシック" charset="-128"/>
              </a:rPr>
              <a:t>zuri</a:t>
            </a:r>
            <a:endParaRPr lang="en-US" altLang="en-US" sz="1400" b="1" i="1" u="sng">
              <a:latin typeface="Verdana" charset="0"/>
              <a:ea typeface="ＭＳ Ｐゴシック" charset="-128"/>
            </a:endParaRPr>
          </a:p>
          <a:p>
            <a:pPr eaLnBrk="1" hangingPunct="1">
              <a:lnSpc>
                <a:spcPct val="90000"/>
              </a:lnSpc>
              <a:spcBef>
                <a:spcPct val="20000"/>
              </a:spcBef>
            </a:pPr>
            <a:endParaRPr lang="en-US" altLang="en-US" sz="1400" b="1" i="1" u="sng">
              <a:latin typeface="Verdana" charset="0"/>
              <a:ea typeface="ＭＳ Ｐゴシック" charset="-128"/>
            </a:endParaRPr>
          </a:p>
          <a:p>
            <a:pPr eaLnBrk="1" hangingPunct="1">
              <a:spcBef>
                <a:spcPct val="20000"/>
              </a:spcBef>
            </a:pPr>
            <a:r>
              <a:rPr lang="ro-RO" altLang="en-US" sz="1400" b="1">
                <a:latin typeface="Verdana" charset="0"/>
                <a:ea typeface="ＭＳ Ｐゴシック" charset="-128"/>
              </a:rPr>
              <a:t>Toate</a:t>
            </a:r>
            <a:r>
              <a:rPr lang="en-US" altLang="en-US" sz="1400" b="1">
                <a:latin typeface="Verdana" charset="0"/>
                <a:ea typeface="ＭＳ Ｐゴシック" charset="-128"/>
              </a:rPr>
              <a:t> ca</a:t>
            </a:r>
            <a:r>
              <a:rPr lang="ro-RO" altLang="en-US" sz="1400" b="1">
                <a:latin typeface="Verdana" charset="0"/>
                <a:ea typeface="ＭＳ Ｐゴシック" charset="-128"/>
              </a:rPr>
              <a:t>zurile</a:t>
            </a:r>
            <a:r>
              <a:rPr lang="en-US" altLang="en-US" sz="1400" b="1">
                <a:latin typeface="Verdana" charset="0"/>
                <a:ea typeface="ＭＳ Ｐゴシック" charset="-128"/>
              </a:rPr>
              <a:t> </a:t>
            </a:r>
            <a:r>
              <a:rPr lang="ro-RO" altLang="en-US" sz="1400" b="1">
                <a:latin typeface="Verdana" charset="0"/>
                <a:ea typeface="ＭＳ Ｐゴシック" charset="-128"/>
              </a:rPr>
              <a:t>de</a:t>
            </a:r>
            <a:r>
              <a:rPr lang="en-US" altLang="en-US" sz="1400" b="1">
                <a:latin typeface="Verdana" charset="0"/>
                <a:ea typeface="ＭＳ Ｐゴシック" charset="-128"/>
              </a:rPr>
              <a:t> VTE  </a:t>
            </a:r>
            <a:r>
              <a:rPr lang="ro-RO" altLang="en-US" sz="1400" b="1">
                <a:latin typeface="Verdana" charset="0"/>
                <a:ea typeface="ＭＳ Ｐゴシック" charset="-128"/>
              </a:rPr>
              <a:t> </a:t>
            </a:r>
            <a:r>
              <a:rPr lang="en-US" altLang="en-US" sz="1400" b="1">
                <a:latin typeface="Verdana" charset="0"/>
                <a:ea typeface="ＭＳ Ｐゴシック" charset="-128"/>
              </a:rPr>
              <a:t>     60</a:t>
            </a:r>
            <a:r>
              <a:rPr lang="en-US" altLang="en-US" sz="1400">
                <a:latin typeface="Verdana" charset="0"/>
                <a:ea typeface="ＭＳ Ｐゴシック" charset="-128"/>
              </a:rPr>
              <a:t> (0</a:t>
            </a:r>
            <a:r>
              <a:rPr lang="ro-RO" altLang="en-US" sz="1400">
                <a:latin typeface="Verdana" charset="0"/>
                <a:ea typeface="ＭＳ Ｐゴシック" charset="-128"/>
              </a:rPr>
              <a:t>,</a:t>
            </a:r>
            <a:r>
              <a:rPr lang="en-US" altLang="en-US" sz="1400">
                <a:latin typeface="Verdana" charset="0"/>
                <a:ea typeface="ＭＳ Ｐゴシック" charset="-128"/>
              </a:rPr>
              <a:t>32)       	</a:t>
            </a:r>
            <a:r>
              <a:rPr lang="en-US" altLang="en-US" sz="1400" b="1">
                <a:latin typeface="Verdana" charset="0"/>
                <a:ea typeface="ＭＳ Ｐゴシック" charset="-128"/>
              </a:rPr>
              <a:t>34</a:t>
            </a:r>
            <a:r>
              <a:rPr lang="en-US" altLang="en-US" sz="1400">
                <a:latin typeface="Verdana" charset="0"/>
                <a:ea typeface="ＭＳ Ｐゴシック" charset="-128"/>
              </a:rPr>
              <a:t> (0</a:t>
            </a:r>
            <a:r>
              <a:rPr lang="ro-RO" altLang="en-US" sz="1400">
                <a:latin typeface="Verdana" charset="0"/>
                <a:ea typeface="ＭＳ Ｐゴシック" charset="-128"/>
              </a:rPr>
              <a:t>,</a:t>
            </a:r>
            <a:r>
              <a:rPr lang="en-US" altLang="en-US" sz="1400">
                <a:latin typeface="Verdana" charset="0"/>
                <a:ea typeface="ＭＳ Ｐゴシック" charset="-128"/>
              </a:rPr>
              <a:t>18)	</a:t>
            </a:r>
            <a:r>
              <a:rPr lang="en-US" altLang="en-US" sz="1400" b="1">
                <a:latin typeface="Verdana" charset="0"/>
                <a:ea typeface="ＭＳ Ｐゴシック" charset="-128"/>
              </a:rPr>
              <a:t>0</a:t>
            </a:r>
            <a:r>
              <a:rPr lang="ro-RO" altLang="en-US" sz="1400" b="1">
                <a:latin typeface="Verdana" charset="0"/>
                <a:ea typeface="ＭＳ Ｐゴシック" charset="-128"/>
              </a:rPr>
              <a:t>,</a:t>
            </a:r>
            <a:r>
              <a:rPr lang="en-US" altLang="en-US" sz="1400" b="1">
                <a:latin typeface="Verdana" charset="0"/>
                <a:ea typeface="ＭＳ Ｐゴシック" charset="-128"/>
              </a:rPr>
              <a:t>57</a:t>
            </a:r>
            <a:r>
              <a:rPr lang="en-US" altLang="en-US" sz="1400">
                <a:latin typeface="Verdana" charset="0"/>
                <a:ea typeface="ＭＳ Ｐゴシック" charset="-128"/>
              </a:rPr>
              <a:t>	0</a:t>
            </a:r>
            <a:r>
              <a:rPr lang="ro-RO" altLang="en-US" sz="1400">
                <a:latin typeface="Verdana" charset="0"/>
                <a:ea typeface="ＭＳ Ｐゴシック" charset="-128"/>
              </a:rPr>
              <a:t>,</a:t>
            </a:r>
            <a:r>
              <a:rPr lang="en-US" altLang="en-US" sz="1400">
                <a:latin typeface="Verdana" charset="0"/>
                <a:ea typeface="ＭＳ Ｐゴシック" charset="-128"/>
              </a:rPr>
              <a:t>37-0</a:t>
            </a:r>
            <a:r>
              <a:rPr lang="ro-RO" altLang="en-US" sz="1400">
                <a:latin typeface="Verdana" charset="0"/>
                <a:ea typeface="ＭＳ Ｐゴシック" charset="-128"/>
              </a:rPr>
              <a:t>,</a:t>
            </a:r>
            <a:r>
              <a:rPr lang="en-US" altLang="en-US" sz="1400">
                <a:latin typeface="Verdana" charset="0"/>
                <a:ea typeface="ＭＳ Ｐゴシック" charset="-128"/>
              </a:rPr>
              <a:t>86    </a:t>
            </a:r>
            <a:r>
              <a:rPr lang="en-US" altLang="en-US" sz="1400" b="1">
                <a:latin typeface="Verdana" charset="0"/>
                <a:ea typeface="ＭＳ Ｐゴシック" charset="-128"/>
              </a:rPr>
              <a:t>0</a:t>
            </a:r>
            <a:r>
              <a:rPr lang="ro-RO" altLang="en-US" sz="1400" b="1">
                <a:latin typeface="Verdana" charset="0"/>
                <a:ea typeface="ＭＳ Ｐゴシック" charset="-128"/>
              </a:rPr>
              <a:t>,</a:t>
            </a:r>
            <a:r>
              <a:rPr lang="en-US" altLang="en-US" sz="1400" b="1">
                <a:latin typeface="Verdana" charset="0"/>
                <a:ea typeface="ＭＳ Ｐゴシック" charset="-128"/>
              </a:rPr>
              <a:t>007</a:t>
            </a:r>
          </a:p>
          <a:p>
            <a:pPr eaLnBrk="1" hangingPunct="1">
              <a:spcBef>
                <a:spcPct val="20000"/>
              </a:spcBef>
            </a:pPr>
            <a:endParaRPr lang="en-US" altLang="en-US" sz="1400" b="1" baseline="30000">
              <a:latin typeface="Verdana" charset="0"/>
              <a:ea typeface="ＭＳ Ｐゴシック" charset="-128"/>
            </a:endParaRPr>
          </a:p>
          <a:p>
            <a:r>
              <a:rPr lang="en-US" altLang="en-US" sz="1400" b="1">
                <a:latin typeface="Verdana" charset="0"/>
                <a:ea typeface="ＭＳ Ｐゴシック" charset="-128"/>
              </a:rPr>
              <a:t>VTE </a:t>
            </a:r>
            <a:r>
              <a:rPr lang="ro-RO" altLang="en-US" sz="1400" b="1">
                <a:latin typeface="Verdana" charset="0"/>
                <a:ea typeface="ＭＳ Ｐゴシック" charset="-128"/>
              </a:rPr>
              <a:t>ne</a:t>
            </a:r>
            <a:r>
              <a:rPr lang="en-US" altLang="en-US" sz="1400" b="1">
                <a:latin typeface="Verdana" charset="0"/>
                <a:ea typeface="ＭＳ Ｐゴシック" charset="-128"/>
              </a:rPr>
              <a:t>provo</a:t>
            </a:r>
            <a:r>
              <a:rPr lang="ro-RO" altLang="en-US" sz="1400" b="1">
                <a:latin typeface="Verdana" charset="0"/>
                <a:ea typeface="ＭＳ Ｐゴシック" charset="-128"/>
              </a:rPr>
              <a:t>cat</a:t>
            </a:r>
            <a:r>
              <a:rPr lang="en-US" altLang="en-US" sz="1400" b="1">
                <a:latin typeface="Verdana" charset="0"/>
                <a:ea typeface="ＭＳ Ｐゴシック" charset="-128"/>
              </a:rPr>
              <a:t> 	                31 </a:t>
            </a:r>
            <a:r>
              <a:rPr lang="en-US" altLang="en-US" sz="1400">
                <a:latin typeface="Verdana" charset="0"/>
                <a:ea typeface="ＭＳ Ｐゴシック" charset="-128"/>
              </a:rPr>
              <a:t>(0</a:t>
            </a:r>
            <a:r>
              <a:rPr lang="ro-RO" altLang="en-US" sz="1400">
                <a:latin typeface="Verdana" charset="0"/>
                <a:ea typeface="ＭＳ Ｐゴシック" charset="-128"/>
              </a:rPr>
              <a:t>,</a:t>
            </a:r>
            <a:r>
              <a:rPr lang="en-US" altLang="en-US" sz="1400">
                <a:latin typeface="Verdana" charset="0"/>
                <a:ea typeface="ＭＳ Ｐゴシック" charset="-128"/>
              </a:rPr>
              <a:t>17)</a:t>
            </a:r>
            <a:r>
              <a:rPr lang="en-US" altLang="en-US" sz="1400" b="1">
                <a:latin typeface="Verdana" charset="0"/>
                <a:ea typeface="ＭＳ Ｐゴシック" charset="-128"/>
              </a:rPr>
              <a:t>                  19 </a:t>
            </a:r>
            <a:r>
              <a:rPr lang="en-US" altLang="en-US" sz="1400">
                <a:latin typeface="Verdana" charset="0"/>
                <a:ea typeface="ＭＳ Ｐゴシック" charset="-128"/>
              </a:rPr>
              <a:t>(0</a:t>
            </a:r>
            <a:r>
              <a:rPr lang="ro-RO" altLang="en-US" sz="1400">
                <a:latin typeface="Verdana" charset="0"/>
                <a:ea typeface="ＭＳ Ｐゴシック" charset="-128"/>
              </a:rPr>
              <a:t>,</a:t>
            </a:r>
            <a:r>
              <a:rPr lang="en-US" altLang="en-US" sz="1400">
                <a:latin typeface="Verdana" charset="0"/>
                <a:ea typeface="ＭＳ Ｐゴシック" charset="-128"/>
              </a:rPr>
              <a:t>10)</a:t>
            </a:r>
            <a:r>
              <a:rPr lang="en-US" altLang="en-US" sz="1400" b="1">
                <a:latin typeface="Verdana" charset="0"/>
                <a:ea typeface="ＭＳ Ｐゴシック" charset="-128"/>
              </a:rPr>
              <a:t>	0</a:t>
            </a:r>
            <a:r>
              <a:rPr lang="ro-RO" altLang="en-US" sz="1400" b="1">
                <a:latin typeface="Verdana" charset="0"/>
                <a:ea typeface="ＭＳ Ｐゴシック" charset="-128"/>
              </a:rPr>
              <a:t>,</a:t>
            </a:r>
            <a:r>
              <a:rPr lang="en-US" altLang="en-US" sz="1400" b="1">
                <a:latin typeface="Verdana" charset="0"/>
                <a:ea typeface="ＭＳ Ｐゴシック" charset="-128"/>
              </a:rPr>
              <a:t>61	</a:t>
            </a:r>
            <a:r>
              <a:rPr lang="en-US" altLang="en-US" sz="1400">
                <a:latin typeface="Verdana" charset="0"/>
                <a:ea typeface="ＭＳ Ｐゴシック" charset="-128"/>
              </a:rPr>
              <a:t>0</a:t>
            </a:r>
            <a:r>
              <a:rPr lang="ro-RO" altLang="en-US" sz="1400">
                <a:latin typeface="Verdana" charset="0"/>
                <a:ea typeface="ＭＳ Ｐゴシック" charset="-128"/>
              </a:rPr>
              <a:t>,</a:t>
            </a:r>
            <a:r>
              <a:rPr lang="en-US" altLang="en-US" sz="1400">
                <a:latin typeface="Verdana" charset="0"/>
                <a:ea typeface="ＭＳ Ｐゴシック" charset="-128"/>
              </a:rPr>
              <a:t>35-1</a:t>
            </a:r>
            <a:r>
              <a:rPr lang="ro-RO" altLang="en-US" sz="1400">
                <a:latin typeface="Verdana" charset="0"/>
                <a:ea typeface="ＭＳ Ｐゴシック" charset="-128"/>
              </a:rPr>
              <a:t>,</a:t>
            </a:r>
            <a:r>
              <a:rPr lang="en-US" altLang="en-US" sz="1400">
                <a:latin typeface="Verdana" charset="0"/>
                <a:ea typeface="ＭＳ Ｐゴシック" charset="-128"/>
              </a:rPr>
              <a:t>09</a:t>
            </a:r>
            <a:r>
              <a:rPr lang="en-US" altLang="en-US" sz="1400" b="1">
                <a:latin typeface="Verdana" charset="0"/>
                <a:ea typeface="ＭＳ Ｐゴシック" charset="-128"/>
              </a:rPr>
              <a:t>	0</a:t>
            </a:r>
            <a:r>
              <a:rPr lang="ro-RO" altLang="en-US" sz="1400" b="1">
                <a:latin typeface="Verdana" charset="0"/>
                <a:ea typeface="ＭＳ Ｐゴシック" charset="-128"/>
              </a:rPr>
              <a:t>,</a:t>
            </a:r>
            <a:r>
              <a:rPr lang="en-US" altLang="en-US" sz="1400" b="1">
                <a:latin typeface="Verdana" charset="0"/>
                <a:ea typeface="ＭＳ Ｐゴシック" charset="-128"/>
              </a:rPr>
              <a:t>09</a:t>
            </a:r>
          </a:p>
          <a:p>
            <a:pPr eaLnBrk="1" hangingPunct="1">
              <a:spcBef>
                <a:spcPct val="20000"/>
              </a:spcBef>
            </a:pPr>
            <a:endParaRPr lang="en-US" altLang="en-US" sz="1400" b="1">
              <a:latin typeface="Verdana" charset="0"/>
              <a:ea typeface="ＭＳ Ｐゴシック" charset="-128"/>
            </a:endParaRPr>
          </a:p>
          <a:p>
            <a:pPr eaLnBrk="1" hangingPunct="1">
              <a:spcBef>
                <a:spcPct val="20000"/>
              </a:spcBef>
            </a:pPr>
            <a:r>
              <a:rPr lang="en-US" altLang="en-US" sz="1400" b="1">
                <a:latin typeface="Verdana" charset="0"/>
                <a:ea typeface="ＭＳ Ｐゴシック" charset="-128"/>
              </a:rPr>
              <a:t>VTE provo</a:t>
            </a:r>
            <a:r>
              <a:rPr lang="ro-RO" altLang="en-US" sz="1400" b="1">
                <a:latin typeface="Verdana" charset="0"/>
                <a:ea typeface="ＭＳ Ｐゴシック" charset="-128"/>
              </a:rPr>
              <a:t>cat</a:t>
            </a:r>
            <a:r>
              <a:rPr lang="en-US" altLang="en-US" sz="1400" b="1">
                <a:latin typeface="Verdana" charset="0"/>
                <a:ea typeface="ＭＳ Ｐゴシック" charset="-128"/>
              </a:rPr>
              <a:t> </a:t>
            </a:r>
            <a:r>
              <a:rPr lang="ro-RO" altLang="en-US" sz="1400" b="1">
                <a:latin typeface="Verdana" charset="0"/>
                <a:ea typeface="ＭＳ Ｐゴシック" charset="-128"/>
              </a:rPr>
              <a:t>                    </a:t>
            </a:r>
            <a:r>
              <a:rPr lang="en-US" altLang="en-US" sz="1400" b="1">
                <a:latin typeface="Verdana" charset="0"/>
                <a:ea typeface="ＭＳ Ｐゴシック" charset="-128"/>
              </a:rPr>
              <a:t>29  </a:t>
            </a:r>
            <a:r>
              <a:rPr lang="en-US" altLang="en-US" sz="1400">
                <a:latin typeface="Verdana" charset="0"/>
                <a:ea typeface="ＭＳ Ｐゴシック" charset="-128"/>
              </a:rPr>
              <a:t>(0</a:t>
            </a:r>
            <a:r>
              <a:rPr lang="ro-RO" altLang="en-US" sz="1400">
                <a:latin typeface="Verdana" charset="0"/>
                <a:ea typeface="ＭＳ Ｐゴシック" charset="-128"/>
              </a:rPr>
              <a:t>,</a:t>
            </a:r>
            <a:r>
              <a:rPr lang="en-US" altLang="en-US" sz="1400">
                <a:latin typeface="Verdana" charset="0"/>
                <a:ea typeface="ＭＳ Ｐゴシック" charset="-128"/>
              </a:rPr>
              <a:t>16)        	</a:t>
            </a:r>
            <a:r>
              <a:rPr lang="en-US" altLang="en-US" sz="1400" b="1">
                <a:latin typeface="Verdana" charset="0"/>
                <a:ea typeface="ＭＳ Ｐゴシック" charset="-128"/>
              </a:rPr>
              <a:t>15</a:t>
            </a:r>
            <a:r>
              <a:rPr lang="en-US" altLang="en-US" sz="1400">
                <a:latin typeface="Verdana" charset="0"/>
                <a:ea typeface="ＭＳ Ｐゴシック" charset="-128"/>
              </a:rPr>
              <a:t> (0</a:t>
            </a:r>
            <a:r>
              <a:rPr lang="ro-RO" altLang="en-US" sz="1400">
                <a:latin typeface="Verdana" charset="0"/>
                <a:ea typeface="ＭＳ Ｐゴシック" charset="-128"/>
              </a:rPr>
              <a:t>,</a:t>
            </a:r>
            <a:r>
              <a:rPr lang="en-US" altLang="en-US" sz="1400">
                <a:latin typeface="Verdana" charset="0"/>
                <a:ea typeface="ＭＳ Ｐゴシック" charset="-128"/>
              </a:rPr>
              <a:t>08)	</a:t>
            </a:r>
            <a:r>
              <a:rPr lang="en-US" altLang="en-US" sz="1400" b="1">
                <a:latin typeface="Verdana" charset="0"/>
                <a:ea typeface="ＭＳ Ｐゴシック" charset="-128"/>
              </a:rPr>
              <a:t>0</a:t>
            </a:r>
            <a:r>
              <a:rPr lang="ro-RO" altLang="en-US" sz="1400" b="1">
                <a:latin typeface="Verdana" charset="0"/>
                <a:ea typeface="ＭＳ Ｐゴシック" charset="-128"/>
              </a:rPr>
              <a:t>,</a:t>
            </a:r>
            <a:r>
              <a:rPr lang="en-US" altLang="en-US" sz="1400" b="1">
                <a:latin typeface="Verdana" charset="0"/>
                <a:ea typeface="ＭＳ Ｐゴシック" charset="-128"/>
              </a:rPr>
              <a:t>52</a:t>
            </a:r>
            <a:r>
              <a:rPr lang="en-US" altLang="en-US" sz="1400">
                <a:latin typeface="Verdana" charset="0"/>
                <a:ea typeface="ＭＳ Ｐゴシック" charset="-128"/>
              </a:rPr>
              <a:t>	0</a:t>
            </a:r>
            <a:r>
              <a:rPr lang="ro-RO" altLang="en-US" sz="1400">
                <a:latin typeface="Verdana" charset="0"/>
                <a:ea typeface="ＭＳ Ｐゴシック" charset="-128"/>
              </a:rPr>
              <a:t>,</a:t>
            </a:r>
            <a:r>
              <a:rPr lang="en-US" altLang="en-US" sz="1400">
                <a:latin typeface="Verdana" charset="0"/>
                <a:ea typeface="ＭＳ Ｐゴシック" charset="-128"/>
              </a:rPr>
              <a:t>28-0</a:t>
            </a:r>
            <a:r>
              <a:rPr lang="ro-RO" altLang="en-US" sz="1400">
                <a:latin typeface="Verdana" charset="0"/>
                <a:ea typeface="ＭＳ Ｐゴシック" charset="-128"/>
              </a:rPr>
              <a:t>,</a:t>
            </a:r>
            <a:r>
              <a:rPr lang="en-US" altLang="en-US" sz="1400">
                <a:latin typeface="Verdana" charset="0"/>
                <a:ea typeface="ＭＳ Ｐゴシック" charset="-128"/>
              </a:rPr>
              <a:t>96	</a:t>
            </a:r>
            <a:r>
              <a:rPr lang="en-US" altLang="en-US" sz="1400" b="1">
                <a:latin typeface="Verdana" charset="0"/>
                <a:ea typeface="ＭＳ Ｐゴシック" charset="-128"/>
              </a:rPr>
              <a:t>0</a:t>
            </a:r>
            <a:r>
              <a:rPr lang="ro-RO" altLang="en-US" sz="1400" b="1">
                <a:latin typeface="Verdana" charset="0"/>
                <a:ea typeface="ＭＳ Ｐゴシック" charset="-128"/>
              </a:rPr>
              <a:t>,</a:t>
            </a:r>
            <a:r>
              <a:rPr lang="en-US" altLang="en-US" sz="1400" b="1">
                <a:latin typeface="Verdana" charset="0"/>
                <a:ea typeface="ＭＳ Ｐゴシック" charset="-128"/>
              </a:rPr>
              <a:t>03</a:t>
            </a:r>
          </a:p>
          <a:p>
            <a:pPr eaLnBrk="1" hangingPunct="1">
              <a:spcBef>
                <a:spcPct val="20000"/>
              </a:spcBef>
            </a:pPr>
            <a:endParaRPr lang="en-US" altLang="en-US" sz="1400" b="1">
              <a:latin typeface="Verdana" charset="0"/>
              <a:ea typeface="ＭＳ Ｐゴシック" charset="-128"/>
            </a:endParaRPr>
          </a:p>
          <a:p>
            <a:pPr eaLnBrk="1" hangingPunct="1">
              <a:spcBef>
                <a:spcPct val="20000"/>
              </a:spcBef>
            </a:pPr>
            <a:r>
              <a:rPr lang="ro-RO" altLang="en-US" sz="1400" b="1">
                <a:latin typeface="Verdana" charset="0"/>
                <a:ea typeface="ＭＳ Ｐゴシック" charset="-128"/>
              </a:rPr>
              <a:t>E</a:t>
            </a:r>
            <a:r>
              <a:rPr lang="en-US" altLang="en-US" sz="1400" b="1">
                <a:latin typeface="Verdana" charset="0"/>
                <a:ea typeface="ＭＳ Ｐゴシック" charset="-128"/>
              </a:rPr>
              <a:t>mbolism </a:t>
            </a:r>
            <a:r>
              <a:rPr lang="ro-RO" altLang="en-US" sz="1400" b="1">
                <a:latin typeface="Verdana" charset="0"/>
                <a:ea typeface="ＭＳ Ｐゴシック" charset="-128"/>
              </a:rPr>
              <a:t>p</a:t>
            </a:r>
            <a:r>
              <a:rPr lang="en-US" altLang="en-US" sz="1400" b="1">
                <a:latin typeface="Verdana" charset="0"/>
                <a:ea typeface="ＭＳ Ｐゴシック" charset="-128"/>
              </a:rPr>
              <a:t>ulmonar</a:t>
            </a:r>
            <a:r>
              <a:rPr lang="ro-RO" altLang="en-US" sz="1400" b="1">
                <a:latin typeface="Verdana" charset="0"/>
                <a:ea typeface="ＭＳ Ｐゴシック" charset="-128"/>
              </a:rPr>
              <a:t>         </a:t>
            </a:r>
            <a:r>
              <a:rPr lang="en-US" altLang="en-US" sz="1400" b="1">
                <a:latin typeface="Verdana" charset="0"/>
                <a:ea typeface="ＭＳ Ｐゴシック" charset="-128"/>
              </a:rPr>
              <a:t> 22  </a:t>
            </a:r>
            <a:r>
              <a:rPr lang="en-US" altLang="en-US" sz="1400">
                <a:latin typeface="Verdana" charset="0"/>
                <a:ea typeface="ＭＳ Ｐゴシック" charset="-128"/>
              </a:rPr>
              <a:t>(0</a:t>
            </a:r>
            <a:r>
              <a:rPr lang="ro-RO" altLang="en-US" sz="1400">
                <a:latin typeface="Verdana" charset="0"/>
                <a:ea typeface="ＭＳ Ｐゴシック" charset="-128"/>
              </a:rPr>
              <a:t>,</a:t>
            </a:r>
            <a:r>
              <a:rPr lang="en-US" altLang="en-US" sz="1400">
                <a:latin typeface="Verdana" charset="0"/>
                <a:ea typeface="ＭＳ Ｐゴシック" charset="-128"/>
              </a:rPr>
              <a:t>12)        	</a:t>
            </a:r>
            <a:r>
              <a:rPr lang="en-US" altLang="en-US" sz="1400" b="1">
                <a:latin typeface="Verdana" charset="0"/>
                <a:ea typeface="ＭＳ Ｐゴシック" charset="-128"/>
              </a:rPr>
              <a:t>17</a:t>
            </a:r>
            <a:r>
              <a:rPr lang="en-US" altLang="en-US" sz="1400">
                <a:latin typeface="Verdana" charset="0"/>
                <a:ea typeface="ＭＳ Ｐゴシック" charset="-128"/>
              </a:rPr>
              <a:t> (0</a:t>
            </a:r>
            <a:r>
              <a:rPr lang="ro-RO" altLang="en-US" sz="1400">
                <a:latin typeface="Verdana" charset="0"/>
                <a:ea typeface="ＭＳ Ｐゴシック" charset="-128"/>
              </a:rPr>
              <a:t>,</a:t>
            </a:r>
            <a:r>
              <a:rPr lang="en-US" altLang="en-US" sz="1400">
                <a:latin typeface="Verdana" charset="0"/>
                <a:ea typeface="ＭＳ Ｐゴシック" charset="-128"/>
              </a:rPr>
              <a:t>09)	</a:t>
            </a:r>
            <a:r>
              <a:rPr lang="en-US" altLang="en-US" sz="1400" b="1">
                <a:latin typeface="Verdana" charset="0"/>
                <a:ea typeface="ＭＳ Ｐゴシック" charset="-128"/>
              </a:rPr>
              <a:t>0</a:t>
            </a:r>
            <a:r>
              <a:rPr lang="ro-RO" altLang="en-US" sz="1400" b="1">
                <a:latin typeface="Verdana" charset="0"/>
                <a:ea typeface="ＭＳ Ｐゴシック" charset="-128"/>
              </a:rPr>
              <a:t>,</a:t>
            </a:r>
            <a:r>
              <a:rPr lang="en-US" altLang="en-US" sz="1400" b="1">
                <a:latin typeface="Verdana" charset="0"/>
                <a:ea typeface="ＭＳ Ｐゴシック" charset="-128"/>
              </a:rPr>
              <a:t>77</a:t>
            </a:r>
            <a:r>
              <a:rPr lang="en-US" altLang="en-US" sz="1400">
                <a:latin typeface="Verdana" charset="0"/>
                <a:ea typeface="ＭＳ Ｐゴシック" charset="-128"/>
              </a:rPr>
              <a:t>	0</a:t>
            </a:r>
            <a:r>
              <a:rPr lang="ro-RO" altLang="en-US" sz="1400">
                <a:latin typeface="Verdana" charset="0"/>
                <a:ea typeface="ＭＳ Ｐゴシック" charset="-128"/>
              </a:rPr>
              <a:t>,</a:t>
            </a:r>
            <a:r>
              <a:rPr lang="en-US" altLang="en-US" sz="1400">
                <a:latin typeface="Verdana" charset="0"/>
                <a:ea typeface="ＭＳ Ｐゴシック" charset="-128"/>
              </a:rPr>
              <a:t>41-1</a:t>
            </a:r>
            <a:r>
              <a:rPr lang="ro-RO" altLang="en-US" sz="1400">
                <a:latin typeface="Verdana" charset="0"/>
                <a:ea typeface="ＭＳ Ｐゴシック" charset="-128"/>
              </a:rPr>
              <a:t>,</a:t>
            </a:r>
            <a:r>
              <a:rPr lang="en-US" altLang="en-US" sz="1400">
                <a:latin typeface="Verdana" charset="0"/>
                <a:ea typeface="ＭＳ Ｐゴシック" charset="-128"/>
              </a:rPr>
              <a:t>45	</a:t>
            </a:r>
            <a:r>
              <a:rPr lang="en-US" altLang="en-US" sz="1400" b="1">
                <a:latin typeface="Verdana" charset="0"/>
                <a:ea typeface="ＭＳ Ｐゴシック" charset="-128"/>
              </a:rPr>
              <a:t>0</a:t>
            </a:r>
            <a:r>
              <a:rPr lang="ro-RO" altLang="en-US" sz="1400" b="1">
                <a:latin typeface="Verdana" charset="0"/>
                <a:ea typeface="ＭＳ Ｐゴシック" charset="-128"/>
              </a:rPr>
              <a:t>,</a:t>
            </a:r>
            <a:r>
              <a:rPr lang="en-US" altLang="en-US" sz="1400" b="1">
                <a:latin typeface="Verdana" charset="0"/>
                <a:ea typeface="ＭＳ Ｐゴシック" charset="-128"/>
              </a:rPr>
              <a:t>42</a:t>
            </a:r>
            <a:endParaRPr lang="en-US" altLang="en-US" sz="1400">
              <a:latin typeface="Verdana" charset="0"/>
              <a:ea typeface="ＭＳ Ｐゴシック" charset="-128"/>
            </a:endParaRPr>
          </a:p>
          <a:p>
            <a:pPr eaLnBrk="1" hangingPunct="1">
              <a:spcBef>
                <a:spcPct val="20000"/>
              </a:spcBef>
            </a:pPr>
            <a:endParaRPr lang="en-US" altLang="en-US" sz="1400" b="1">
              <a:latin typeface="Verdana" charset="0"/>
              <a:ea typeface="ＭＳ Ｐゴシック" charset="-128"/>
            </a:endParaRPr>
          </a:p>
          <a:p>
            <a:pPr eaLnBrk="1" hangingPunct="1">
              <a:spcBef>
                <a:spcPct val="20000"/>
              </a:spcBef>
            </a:pPr>
            <a:r>
              <a:rPr lang="ro-RO" altLang="en-US" sz="1400" b="1">
                <a:latin typeface="Verdana" charset="0"/>
                <a:ea typeface="ＭＳ Ｐゴシック" charset="-128"/>
              </a:rPr>
              <a:t>T</a:t>
            </a:r>
            <a:r>
              <a:rPr lang="en-US" altLang="en-US" sz="1400" b="1">
                <a:latin typeface="Verdana" charset="0"/>
                <a:ea typeface="ＭＳ Ｐゴシック" charset="-128"/>
              </a:rPr>
              <a:t>rombo</a:t>
            </a:r>
            <a:r>
              <a:rPr lang="ro-RO" altLang="en-US" sz="1400" b="1">
                <a:latin typeface="Verdana" charset="0"/>
                <a:ea typeface="ＭＳ Ｐゴシック" charset="-128"/>
              </a:rPr>
              <a:t>ză venoasă</a:t>
            </a:r>
            <a:r>
              <a:rPr lang="en-US" altLang="en-US" sz="1400" b="1">
                <a:latin typeface="Verdana" charset="0"/>
                <a:ea typeface="ＭＳ Ｐゴシック" charset="-128"/>
              </a:rPr>
              <a:t>       </a:t>
            </a:r>
            <a:r>
              <a:rPr lang="ro-RO" altLang="en-US" sz="1400" b="1">
                <a:latin typeface="Verdana" charset="0"/>
                <a:ea typeface="ＭＳ Ｐゴシック" charset="-128"/>
              </a:rPr>
              <a:t>     </a:t>
            </a:r>
            <a:r>
              <a:rPr lang="en-US" altLang="en-US" sz="1400" b="1">
                <a:latin typeface="Verdana" charset="0"/>
                <a:ea typeface="ＭＳ Ｐゴシック" charset="-128"/>
              </a:rPr>
              <a:t>38</a:t>
            </a:r>
            <a:r>
              <a:rPr lang="en-US" altLang="en-US" sz="1400">
                <a:latin typeface="Verdana" charset="0"/>
                <a:ea typeface="ＭＳ Ｐゴシック" charset="-128"/>
              </a:rPr>
              <a:t> (0</a:t>
            </a:r>
            <a:r>
              <a:rPr lang="ro-RO" altLang="en-US" sz="1400">
                <a:latin typeface="Verdana" charset="0"/>
                <a:ea typeface="ＭＳ Ｐゴシック" charset="-128"/>
              </a:rPr>
              <a:t>,</a:t>
            </a:r>
            <a:r>
              <a:rPr lang="en-US" altLang="en-US" sz="1400">
                <a:latin typeface="Verdana" charset="0"/>
                <a:ea typeface="ＭＳ Ｐゴシック" charset="-128"/>
              </a:rPr>
              <a:t>20)        	</a:t>
            </a:r>
            <a:r>
              <a:rPr lang="en-US" altLang="en-US" sz="1400" b="1">
                <a:latin typeface="Verdana" charset="0"/>
                <a:ea typeface="ＭＳ Ｐゴシック" charset="-128"/>
              </a:rPr>
              <a:t>17</a:t>
            </a:r>
            <a:r>
              <a:rPr lang="en-US" altLang="en-US" sz="1400">
                <a:latin typeface="Verdana" charset="0"/>
                <a:ea typeface="ＭＳ Ｐゴシック" charset="-128"/>
              </a:rPr>
              <a:t> (0</a:t>
            </a:r>
            <a:r>
              <a:rPr lang="ro-RO" altLang="en-US" sz="1400">
                <a:latin typeface="Verdana" charset="0"/>
                <a:ea typeface="ＭＳ Ｐゴシック" charset="-128"/>
              </a:rPr>
              <a:t>,</a:t>
            </a:r>
            <a:r>
              <a:rPr lang="en-US" altLang="en-US" sz="1400">
                <a:latin typeface="Verdana" charset="0"/>
                <a:ea typeface="ＭＳ Ｐゴシック" charset="-128"/>
              </a:rPr>
              <a:t>09)	</a:t>
            </a:r>
            <a:r>
              <a:rPr lang="en-US" altLang="en-US" sz="1400" b="1">
                <a:latin typeface="Verdana" charset="0"/>
                <a:ea typeface="ＭＳ Ｐゴシック" charset="-128"/>
              </a:rPr>
              <a:t>0</a:t>
            </a:r>
            <a:r>
              <a:rPr lang="ro-RO" altLang="en-US" sz="1400" b="1">
                <a:latin typeface="Verdana" charset="0"/>
                <a:ea typeface="ＭＳ Ｐゴシック" charset="-128"/>
              </a:rPr>
              <a:t>,</a:t>
            </a:r>
            <a:r>
              <a:rPr lang="en-US" altLang="en-US" sz="1400" b="1">
                <a:latin typeface="Verdana" charset="0"/>
                <a:ea typeface="ＭＳ Ｐゴシック" charset="-128"/>
              </a:rPr>
              <a:t>45</a:t>
            </a:r>
            <a:r>
              <a:rPr lang="en-US" altLang="en-US" sz="1400">
                <a:latin typeface="Verdana" charset="0"/>
                <a:ea typeface="ＭＳ Ｐゴシック" charset="-128"/>
              </a:rPr>
              <a:t>	0</a:t>
            </a:r>
            <a:r>
              <a:rPr lang="ro-RO" altLang="en-US" sz="1400">
                <a:latin typeface="Verdana" charset="0"/>
                <a:ea typeface="ＭＳ Ｐゴシック" charset="-128"/>
              </a:rPr>
              <a:t>,</a:t>
            </a:r>
            <a:r>
              <a:rPr lang="en-US" altLang="en-US" sz="1400">
                <a:latin typeface="Verdana" charset="0"/>
                <a:ea typeface="ＭＳ Ｐゴシック" charset="-128"/>
              </a:rPr>
              <a:t>25-0</a:t>
            </a:r>
            <a:r>
              <a:rPr lang="ro-RO" altLang="en-US" sz="1400">
                <a:latin typeface="Verdana" charset="0"/>
                <a:ea typeface="ＭＳ Ｐゴシック" charset="-128"/>
              </a:rPr>
              <a:t>,</a:t>
            </a:r>
            <a:r>
              <a:rPr lang="en-US" altLang="en-US" sz="1400">
                <a:latin typeface="Verdana" charset="0"/>
                <a:ea typeface="ＭＳ Ｐゴシック" charset="-128"/>
              </a:rPr>
              <a:t>79    </a:t>
            </a:r>
            <a:r>
              <a:rPr lang="en-US" altLang="en-US" sz="1400" b="1">
                <a:latin typeface="Verdana" charset="0"/>
                <a:ea typeface="ＭＳ Ｐゴシック" charset="-128"/>
              </a:rPr>
              <a:t>0</a:t>
            </a:r>
            <a:r>
              <a:rPr lang="ro-RO" altLang="en-US" sz="1400" b="1">
                <a:latin typeface="Verdana" charset="0"/>
                <a:ea typeface="ＭＳ Ｐゴシック" charset="-128"/>
              </a:rPr>
              <a:t>,</a:t>
            </a:r>
            <a:r>
              <a:rPr lang="en-US" altLang="en-US" sz="1400" b="1">
                <a:latin typeface="Verdana" charset="0"/>
                <a:ea typeface="ＭＳ Ｐゴシック" charset="-128"/>
              </a:rPr>
              <a:t>004</a:t>
            </a:r>
            <a:endParaRPr lang="en-US" altLang="en-US" sz="1400" b="1" baseline="30000">
              <a:latin typeface="Verdana" charset="0"/>
              <a:ea typeface="ＭＳ Ｐゴシック" charset="-128"/>
            </a:endParaRPr>
          </a:p>
          <a:p>
            <a:pPr eaLnBrk="1" hangingPunct="1">
              <a:lnSpc>
                <a:spcPct val="90000"/>
              </a:lnSpc>
              <a:spcBef>
                <a:spcPct val="20000"/>
              </a:spcBef>
            </a:pPr>
            <a:r>
              <a:rPr lang="ro-RO" altLang="en-US" sz="1400" b="1">
                <a:latin typeface="Verdana" charset="0"/>
                <a:ea typeface="ＭＳ Ｐゴシック" charset="-128"/>
              </a:rPr>
              <a:t>profundă</a:t>
            </a:r>
            <a:r>
              <a:rPr lang="en-US" altLang="en-US" sz="1400">
                <a:latin typeface="Verdana" charset="0"/>
                <a:ea typeface="ＭＳ Ｐゴシック" charset="-128"/>
              </a:rPr>
              <a:t>	</a:t>
            </a:r>
          </a:p>
        </p:txBody>
      </p:sp>
      <p:sp>
        <p:nvSpPr>
          <p:cNvPr id="84996" name="Text Box 52"/>
          <p:cNvSpPr txBox="1">
            <a:spLocks noChangeArrowheads="1"/>
          </p:cNvSpPr>
          <p:nvPr/>
        </p:nvSpPr>
        <p:spPr bwMode="auto">
          <a:xfrm>
            <a:off x="287338" y="1512888"/>
            <a:ext cx="8759825"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3043238" algn="l"/>
                <a:tab pos="4392613" algn="l"/>
                <a:tab pos="6003925" algn="l"/>
                <a:tab pos="6565900" algn="l"/>
                <a:tab pos="7721600" algn="l"/>
              </a:tabLst>
              <a:defRPr sz="2400">
                <a:solidFill>
                  <a:schemeClr val="tx1"/>
                </a:solidFill>
                <a:latin typeface="Century Gothic" charset="0"/>
                <a:ea typeface="MS PGothic" charset="-128"/>
              </a:defRPr>
            </a:lvl1pPr>
            <a:lvl2pPr marL="742950" indent="-285750" eaLnBrk="0" hangingPunct="0">
              <a:tabLst>
                <a:tab pos="3043238" algn="l"/>
                <a:tab pos="4392613" algn="l"/>
                <a:tab pos="6003925" algn="l"/>
                <a:tab pos="6565900" algn="l"/>
                <a:tab pos="7721600" algn="l"/>
              </a:tabLst>
              <a:defRPr sz="2400">
                <a:solidFill>
                  <a:schemeClr val="tx1"/>
                </a:solidFill>
                <a:latin typeface="Century Gothic" charset="0"/>
                <a:ea typeface="MS PGothic" charset="-128"/>
              </a:defRPr>
            </a:lvl2pPr>
            <a:lvl3pPr marL="1143000" indent="-228600" eaLnBrk="0" hangingPunct="0">
              <a:tabLst>
                <a:tab pos="3043238" algn="l"/>
                <a:tab pos="4392613" algn="l"/>
                <a:tab pos="6003925" algn="l"/>
                <a:tab pos="6565900" algn="l"/>
                <a:tab pos="7721600" algn="l"/>
              </a:tabLst>
              <a:defRPr sz="2400">
                <a:solidFill>
                  <a:schemeClr val="tx1"/>
                </a:solidFill>
                <a:latin typeface="Century Gothic" charset="0"/>
                <a:ea typeface="MS PGothic" charset="-128"/>
              </a:defRPr>
            </a:lvl3pPr>
            <a:lvl4pPr marL="1600200" indent="-228600" eaLnBrk="0" hangingPunct="0">
              <a:tabLst>
                <a:tab pos="3043238" algn="l"/>
                <a:tab pos="4392613" algn="l"/>
                <a:tab pos="6003925" algn="l"/>
                <a:tab pos="6565900" algn="l"/>
                <a:tab pos="7721600" algn="l"/>
              </a:tabLst>
              <a:defRPr sz="2400">
                <a:solidFill>
                  <a:schemeClr val="tx1"/>
                </a:solidFill>
                <a:latin typeface="Century Gothic" charset="0"/>
                <a:ea typeface="MS PGothic" charset="-128"/>
              </a:defRPr>
            </a:lvl4pPr>
            <a:lvl5pPr marL="2057400" indent="-228600" eaLnBrk="0" hangingPunct="0">
              <a:tabLst>
                <a:tab pos="3043238" algn="l"/>
                <a:tab pos="4392613" algn="l"/>
                <a:tab pos="6003925" algn="l"/>
                <a:tab pos="6565900" algn="l"/>
                <a:tab pos="7721600" algn="l"/>
              </a:tabLst>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tabLst>
                <a:tab pos="3043238" algn="l"/>
                <a:tab pos="4392613" algn="l"/>
                <a:tab pos="6003925" algn="l"/>
                <a:tab pos="6565900" algn="l"/>
                <a:tab pos="7721600" algn="l"/>
              </a:tabLs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tabLst>
                <a:tab pos="3043238" algn="l"/>
                <a:tab pos="4392613" algn="l"/>
                <a:tab pos="6003925" algn="l"/>
                <a:tab pos="6565900" algn="l"/>
                <a:tab pos="7721600" algn="l"/>
              </a:tabLs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tabLst>
                <a:tab pos="3043238" algn="l"/>
                <a:tab pos="4392613" algn="l"/>
                <a:tab pos="6003925" algn="l"/>
                <a:tab pos="6565900" algn="l"/>
                <a:tab pos="7721600" algn="l"/>
              </a:tabLs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tabLst>
                <a:tab pos="3043238" algn="l"/>
                <a:tab pos="4392613" algn="l"/>
                <a:tab pos="6003925" algn="l"/>
                <a:tab pos="6565900" algn="l"/>
                <a:tab pos="7721600" algn="l"/>
              </a:tabLst>
              <a:defRPr sz="2400">
                <a:solidFill>
                  <a:schemeClr val="tx1"/>
                </a:solidFill>
                <a:latin typeface="Century Gothic" charset="0"/>
                <a:ea typeface="MS PGothic" charset="-128"/>
              </a:defRPr>
            </a:lvl9pPr>
          </a:lstStyle>
          <a:p>
            <a:pPr eaLnBrk="1" hangingPunct="1">
              <a:lnSpc>
                <a:spcPct val="90000"/>
              </a:lnSpc>
              <a:spcBef>
                <a:spcPct val="20000"/>
              </a:spcBef>
            </a:pPr>
            <a:r>
              <a:rPr lang="ro-RO" altLang="en-US" sz="1600">
                <a:latin typeface="Verdana" charset="0"/>
                <a:ea typeface="ＭＳ Ｐゴシック" charset="-128"/>
              </a:rPr>
              <a:t>Obiectiv</a:t>
            </a:r>
            <a:r>
              <a:rPr lang="en-US" altLang="en-US" sz="1600">
                <a:latin typeface="Verdana" charset="0"/>
                <a:ea typeface="ＭＳ Ｐゴシック" charset="-128"/>
              </a:rPr>
              <a:t>                       Placebo	Rosuvastatin	HR	95% IC	</a:t>
            </a:r>
            <a:r>
              <a:rPr lang="ro-RO" altLang="en-US" sz="1600">
                <a:latin typeface="Verdana" charset="0"/>
                <a:ea typeface="ＭＳ Ｐゴシック" charset="-128"/>
              </a:rPr>
              <a:t>   </a:t>
            </a:r>
            <a:r>
              <a:rPr lang="en-US" altLang="en-US" sz="1600">
                <a:latin typeface="Verdana" charset="0"/>
                <a:ea typeface="ＭＳ Ｐゴシック" charset="-128"/>
              </a:rPr>
              <a:t>p</a:t>
            </a:r>
          </a:p>
          <a:p>
            <a:pPr lvl="4" eaLnBrk="1" hangingPunct="1">
              <a:lnSpc>
                <a:spcPct val="90000"/>
              </a:lnSpc>
              <a:spcBef>
                <a:spcPct val="20000"/>
              </a:spcBef>
            </a:pPr>
            <a:r>
              <a:rPr lang="en-US" altLang="en-US" sz="1400">
                <a:latin typeface="Verdana" charset="0"/>
                <a:ea typeface="ＭＳ Ｐゴシック" charset="-128"/>
              </a:rPr>
              <a:t>           [n=8901]	[n=8901]</a:t>
            </a:r>
          </a:p>
          <a:p>
            <a:pPr eaLnBrk="1" hangingPunct="1">
              <a:lnSpc>
                <a:spcPct val="90000"/>
              </a:lnSpc>
              <a:spcBef>
                <a:spcPct val="20000"/>
              </a:spcBef>
            </a:pPr>
            <a:r>
              <a:rPr lang="en-US" altLang="en-US" sz="1600">
                <a:latin typeface="Verdana" charset="0"/>
                <a:ea typeface="ＭＳ Ｐゴシック" charset="-128"/>
              </a:rPr>
              <a:t>                                   n (</a:t>
            </a:r>
            <a:r>
              <a:rPr lang="ro-RO" altLang="en-US" sz="1600">
                <a:latin typeface="Verdana" charset="0"/>
                <a:ea typeface="ＭＳ Ｐゴシック" charset="-128"/>
              </a:rPr>
              <a:t>frecvenţa</a:t>
            </a:r>
            <a:r>
              <a:rPr lang="en-US" altLang="en-US" sz="1600" baseline="30000">
                <a:latin typeface="Verdana" charset="0"/>
                <a:ea typeface="ＭＳ Ｐゴシック" charset="-128"/>
              </a:rPr>
              <a:t>*</a:t>
            </a:r>
            <a:r>
              <a:rPr lang="en-US" altLang="en-US" sz="1600">
                <a:latin typeface="Verdana" charset="0"/>
                <a:ea typeface="ＭＳ Ｐゴシック" charset="-128"/>
              </a:rPr>
              <a:t>) 	n (</a:t>
            </a:r>
            <a:r>
              <a:rPr lang="ro-RO" altLang="en-US" sz="1600">
                <a:latin typeface="Verdana" charset="0"/>
                <a:ea typeface="ＭＳ Ｐゴシック" charset="-128"/>
              </a:rPr>
              <a:t>frecvenţa</a:t>
            </a:r>
            <a:r>
              <a:rPr lang="en-US" altLang="en-US" sz="1600" baseline="30000">
                <a:latin typeface="Verdana" charset="0"/>
                <a:ea typeface="ＭＳ Ｐゴシック" charset="-128"/>
              </a:rPr>
              <a:t>*</a:t>
            </a:r>
            <a:r>
              <a:rPr lang="en-US" altLang="en-US" sz="1600">
                <a:latin typeface="Verdana" charset="0"/>
                <a:ea typeface="ＭＳ Ｐゴシック" charset="-128"/>
              </a:rPr>
              <a:t>)</a:t>
            </a:r>
            <a:endParaRPr lang="en-GB" altLang="en-US" sz="1600">
              <a:latin typeface="Verdana" charset="0"/>
              <a:ea typeface="ＭＳ Ｐゴシック" charset="-128"/>
            </a:endParaRPr>
          </a:p>
        </p:txBody>
      </p:sp>
      <p:sp>
        <p:nvSpPr>
          <p:cNvPr id="84997" name="Line 19"/>
          <p:cNvSpPr>
            <a:spLocks noChangeShapeType="1"/>
          </p:cNvSpPr>
          <p:nvPr/>
        </p:nvSpPr>
        <p:spPr bwMode="auto">
          <a:xfrm>
            <a:off x="338138" y="2349500"/>
            <a:ext cx="8469312" cy="0"/>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4998" name="Line 19"/>
          <p:cNvSpPr>
            <a:spLocks noChangeShapeType="1"/>
          </p:cNvSpPr>
          <p:nvPr/>
        </p:nvSpPr>
        <p:spPr bwMode="auto">
          <a:xfrm>
            <a:off x="338138" y="1384300"/>
            <a:ext cx="8469312" cy="0"/>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4999" name="Line 19"/>
          <p:cNvSpPr>
            <a:spLocks noChangeShapeType="1"/>
          </p:cNvSpPr>
          <p:nvPr/>
        </p:nvSpPr>
        <p:spPr bwMode="auto">
          <a:xfrm>
            <a:off x="338138" y="5397500"/>
            <a:ext cx="8469312" cy="0"/>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00" name="textruta 9"/>
          <p:cNvSpPr txBox="1">
            <a:spLocks noChangeArrowheads="1"/>
          </p:cNvSpPr>
          <p:nvPr/>
        </p:nvSpPr>
        <p:spPr bwMode="auto">
          <a:xfrm>
            <a:off x="0" y="5545138"/>
            <a:ext cx="91440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000">
                <a:latin typeface="Verdana" charset="0"/>
                <a:ea typeface="ＭＳ Ｐゴシック" charset="-128"/>
              </a:rPr>
              <a:t>VTE </a:t>
            </a:r>
            <a:r>
              <a:rPr lang="ro-RO" altLang="en-US" sz="1000">
                <a:latin typeface="Verdana" charset="0"/>
                <a:ea typeface="ＭＳ Ｐゴシック" charset="-128"/>
              </a:rPr>
              <a:t>neprovocat </a:t>
            </a:r>
            <a:r>
              <a:rPr lang="en-US" altLang="en-US" sz="1000">
                <a:latin typeface="Verdana" charset="0"/>
                <a:ea typeface="ＭＳ Ｐゴシック" charset="-128"/>
              </a:rPr>
              <a:t>= </a:t>
            </a:r>
            <a:r>
              <a:rPr lang="ro-RO" altLang="en-US" sz="1000">
                <a:latin typeface="Verdana" charset="0"/>
                <a:ea typeface="ＭＳ Ｐゴシック" charset="-128"/>
              </a:rPr>
              <a:t>apărut în</a:t>
            </a:r>
            <a:r>
              <a:rPr lang="en-US" altLang="en-US" sz="1000">
                <a:latin typeface="Verdana" charset="0"/>
                <a:ea typeface="ＭＳ Ｐゴシック" charset="-128"/>
              </a:rPr>
              <a:t> absen</a:t>
            </a:r>
            <a:r>
              <a:rPr lang="ro-RO" altLang="en-US" sz="1000">
                <a:latin typeface="Verdana" charset="0"/>
                <a:ea typeface="ＭＳ Ｐゴシック" charset="-128"/>
              </a:rPr>
              <a:t>ţa</a:t>
            </a:r>
            <a:r>
              <a:rPr lang="en-US" altLang="en-US" sz="1000">
                <a:latin typeface="Verdana" charset="0"/>
                <a:ea typeface="ＭＳ Ｐゴシック" charset="-128"/>
              </a:rPr>
              <a:t> malign</a:t>
            </a:r>
            <a:r>
              <a:rPr lang="ro-RO" altLang="en-US" sz="1000">
                <a:latin typeface="Verdana" charset="0"/>
                <a:ea typeface="ＭＳ Ｐゴシック" charset="-128"/>
              </a:rPr>
              <a:t>ităţilor</a:t>
            </a:r>
            <a:r>
              <a:rPr lang="en-US" altLang="en-US" sz="1000">
                <a:latin typeface="Verdana" charset="0"/>
                <a:ea typeface="ＭＳ Ｐゴシック" charset="-128"/>
              </a:rPr>
              <a:t>, traum</a:t>
            </a:r>
            <a:r>
              <a:rPr lang="ro-RO" altLang="en-US" sz="1000">
                <a:latin typeface="Verdana" charset="0"/>
                <a:ea typeface="ＭＳ Ｐゴシック" charset="-128"/>
              </a:rPr>
              <a:t>atismelor</a:t>
            </a:r>
            <a:r>
              <a:rPr lang="en-US" altLang="en-US" sz="1000">
                <a:latin typeface="Verdana" charset="0"/>
                <a:ea typeface="ＭＳ Ｐゴシック" charset="-128"/>
              </a:rPr>
              <a:t>, spitaliz</a:t>
            </a:r>
            <a:r>
              <a:rPr lang="ro-RO" altLang="en-US" sz="1000">
                <a:latin typeface="Verdana" charset="0"/>
                <a:ea typeface="ＭＳ Ｐゴシック" charset="-128"/>
              </a:rPr>
              <a:t>ărilor</a:t>
            </a:r>
            <a:r>
              <a:rPr lang="en-US" altLang="en-US" sz="1000">
                <a:latin typeface="Verdana" charset="0"/>
                <a:ea typeface="ＭＳ Ｐゴシック" charset="-128"/>
              </a:rPr>
              <a:t> </a:t>
            </a:r>
            <a:r>
              <a:rPr lang="ro-RO" altLang="en-US" sz="1000">
                <a:latin typeface="Verdana" charset="0"/>
                <a:ea typeface="ＭＳ Ｐゴシック" charset="-128"/>
              </a:rPr>
              <a:t>sau intervenţiilor chirurgicale</a:t>
            </a:r>
            <a:r>
              <a:rPr lang="en-US" altLang="en-US" sz="1000">
                <a:latin typeface="Verdana" charset="0"/>
                <a:ea typeface="ＭＳ Ｐゴシック" charset="-128"/>
              </a:rPr>
              <a:t> </a:t>
            </a:r>
            <a:r>
              <a:rPr lang="ro-RO" altLang="en-US" sz="1000">
                <a:latin typeface="Verdana" charset="0"/>
                <a:ea typeface="ＭＳ Ｐゴシック" charset="-128"/>
              </a:rPr>
              <a:t>cu</a:t>
            </a:r>
            <a:r>
              <a:rPr lang="en-US" altLang="en-US" sz="1000">
                <a:latin typeface="Verdana" charset="0"/>
                <a:ea typeface="ＭＳ Ｐゴシック" charset="-128"/>
              </a:rPr>
              <a:t> 3 </a:t>
            </a:r>
            <a:r>
              <a:rPr lang="ro-RO" altLang="en-US" sz="1000">
                <a:latin typeface="Verdana" charset="0"/>
                <a:ea typeface="ＭＳ Ｐゴシック" charset="-128"/>
              </a:rPr>
              <a:t>luni înainte de</a:t>
            </a:r>
            <a:r>
              <a:rPr lang="en-US" altLang="en-US" sz="1000">
                <a:latin typeface="Verdana" charset="0"/>
                <a:ea typeface="ＭＳ Ｐゴシック" charset="-128"/>
              </a:rPr>
              <a:t> even</a:t>
            </a:r>
            <a:r>
              <a:rPr lang="ro-RO" altLang="en-US" sz="1000">
                <a:latin typeface="Verdana" charset="0"/>
                <a:ea typeface="ＭＳ Ｐゴシック" charset="-128"/>
              </a:rPr>
              <a:t>imen</a:t>
            </a:r>
            <a:r>
              <a:rPr lang="en-US" altLang="en-US" sz="1000">
                <a:latin typeface="Verdana" charset="0"/>
                <a:ea typeface="ＭＳ Ｐゴシック" charset="-128"/>
              </a:rPr>
              <a:t>t. </a:t>
            </a:r>
            <a:endParaRPr lang="ro-RO" altLang="en-US" sz="1000">
              <a:latin typeface="Verdana" charset="0"/>
              <a:ea typeface="ＭＳ Ｐゴシック" charset="-128"/>
            </a:endParaRPr>
          </a:p>
          <a:p>
            <a:pPr eaLnBrk="1" hangingPunct="1"/>
            <a:r>
              <a:rPr lang="en-US" altLang="en-US" sz="1000">
                <a:latin typeface="Verdana" charset="0"/>
                <a:ea typeface="ＭＳ Ｐゴシック" charset="-128"/>
              </a:rPr>
              <a:t>VTE </a:t>
            </a:r>
            <a:r>
              <a:rPr lang="ro-RO" altLang="en-US" sz="1000">
                <a:latin typeface="Verdana" charset="0"/>
                <a:ea typeface="ＭＳ Ｐゴシック" charset="-128"/>
              </a:rPr>
              <a:t>provocat </a:t>
            </a:r>
            <a:r>
              <a:rPr lang="en-US" altLang="en-US" sz="1000">
                <a:latin typeface="Verdana" charset="0"/>
                <a:ea typeface="ＭＳ Ｐゴシック" charset="-128"/>
              </a:rPr>
              <a:t>= include even</a:t>
            </a:r>
            <a:r>
              <a:rPr lang="ro-RO" altLang="en-US" sz="1000">
                <a:latin typeface="Verdana" charset="0"/>
                <a:ea typeface="ＭＳ Ｐゴシック" charset="-128"/>
              </a:rPr>
              <a:t>imen</a:t>
            </a:r>
            <a:r>
              <a:rPr lang="en-US" altLang="en-US" sz="1000">
                <a:latin typeface="Verdana" charset="0"/>
                <a:ea typeface="ＭＳ Ｐゴシック" charset="-128"/>
              </a:rPr>
              <a:t>t</a:t>
            </a:r>
            <a:r>
              <a:rPr lang="ro-RO" altLang="en-US" sz="1000">
                <a:latin typeface="Verdana" charset="0"/>
                <a:ea typeface="ＭＳ Ｐゴシック" charset="-128"/>
              </a:rPr>
              <a:t>ele apărute la</a:t>
            </a:r>
            <a:r>
              <a:rPr lang="en-US" altLang="en-US" sz="1000">
                <a:latin typeface="Verdana" charset="0"/>
                <a:ea typeface="ＭＳ Ｐゴシック" charset="-128"/>
              </a:rPr>
              <a:t> pa</a:t>
            </a:r>
            <a:r>
              <a:rPr lang="ro-RO" altLang="en-US" sz="1000">
                <a:latin typeface="Verdana" charset="0"/>
                <a:ea typeface="ＭＳ Ｐゴシック" charset="-128"/>
              </a:rPr>
              <a:t>c</a:t>
            </a:r>
            <a:r>
              <a:rPr lang="en-US" altLang="en-US" sz="1000">
                <a:latin typeface="Verdana" charset="0"/>
                <a:ea typeface="ＭＳ Ｐゴシック" charset="-128"/>
              </a:rPr>
              <a:t>ien</a:t>
            </a:r>
            <a:r>
              <a:rPr lang="ro-RO" altLang="en-US" sz="1000">
                <a:latin typeface="Verdana" charset="0"/>
                <a:ea typeface="ＭＳ Ｐゴシック" charset="-128"/>
              </a:rPr>
              <a:t>ţi</a:t>
            </a:r>
            <a:r>
              <a:rPr lang="en-US" altLang="en-US" sz="1000">
                <a:latin typeface="Verdana" charset="0"/>
                <a:ea typeface="ＭＳ Ｐゴシック" charset="-128"/>
              </a:rPr>
              <a:t> </a:t>
            </a:r>
            <a:r>
              <a:rPr lang="ro-RO" altLang="en-US" sz="1000">
                <a:latin typeface="Verdana" charset="0"/>
                <a:ea typeface="ＭＳ Ｐゴシック" charset="-128"/>
              </a:rPr>
              <a:t>cu</a:t>
            </a:r>
            <a:r>
              <a:rPr lang="en-US" altLang="en-US" sz="1000">
                <a:latin typeface="Verdana" charset="0"/>
                <a:ea typeface="ＭＳ Ｐゴシック" charset="-128"/>
              </a:rPr>
              <a:t> cancer </a:t>
            </a:r>
            <a:r>
              <a:rPr lang="ro-RO" altLang="en-US" sz="1000">
                <a:latin typeface="Verdana" charset="0"/>
                <a:ea typeface="ＭＳ Ｐゴシック" charset="-128"/>
              </a:rPr>
              <a:t>sau</a:t>
            </a:r>
            <a:r>
              <a:rPr lang="en-US" altLang="en-US" sz="1000">
                <a:latin typeface="Verdana" charset="0"/>
                <a:ea typeface="ＭＳ Ｐゴシック" charset="-128"/>
              </a:rPr>
              <a:t> </a:t>
            </a:r>
            <a:r>
              <a:rPr lang="ro-RO" altLang="en-US" sz="1000">
                <a:latin typeface="Verdana" charset="0"/>
                <a:ea typeface="ＭＳ Ｐゴシック" charset="-128"/>
              </a:rPr>
              <a:t>în timpul / la scurt timp după</a:t>
            </a:r>
            <a:r>
              <a:rPr lang="en-US" altLang="en-US" sz="1000">
                <a:latin typeface="Verdana" charset="0"/>
                <a:ea typeface="ＭＳ Ｐゴシック" charset="-128"/>
              </a:rPr>
              <a:t> traum</a:t>
            </a:r>
            <a:r>
              <a:rPr lang="ro-RO" altLang="en-US" sz="1000">
                <a:latin typeface="Verdana" charset="0"/>
                <a:ea typeface="ＭＳ Ｐゴシック" charset="-128"/>
              </a:rPr>
              <a:t>atisme /</a:t>
            </a:r>
            <a:r>
              <a:rPr lang="en-US" altLang="en-US" sz="1000">
                <a:latin typeface="Verdana" charset="0"/>
                <a:ea typeface="ＭＳ Ｐゴシック" charset="-128"/>
              </a:rPr>
              <a:t> spitaliz</a:t>
            </a:r>
            <a:r>
              <a:rPr lang="ro-RO" altLang="en-US" sz="1000">
                <a:latin typeface="Verdana" charset="0"/>
                <a:ea typeface="ＭＳ Ｐゴシック" charset="-128"/>
              </a:rPr>
              <a:t>ări</a:t>
            </a:r>
            <a:r>
              <a:rPr lang="en-US" altLang="en-US" sz="1000">
                <a:latin typeface="Verdana" charset="0"/>
                <a:ea typeface="ＭＳ Ｐゴシック" charset="-128"/>
              </a:rPr>
              <a:t> </a:t>
            </a:r>
          </a:p>
          <a:p>
            <a:pPr eaLnBrk="1" hangingPunct="1"/>
            <a:r>
              <a:rPr lang="en-US" altLang="en-US" sz="1000">
                <a:latin typeface="Verdana" charset="0"/>
                <a:ea typeface="ＭＳ Ｐゴシック" charset="-128"/>
              </a:rPr>
              <a:t>*</a:t>
            </a:r>
            <a:r>
              <a:rPr lang="ro-RO" altLang="en-US" sz="1000">
                <a:latin typeface="Verdana" charset="0"/>
                <a:ea typeface="ＭＳ Ｐゴシック" charset="-128"/>
              </a:rPr>
              <a:t>Frecvenţa este definită ca nr. de cazuri</a:t>
            </a:r>
            <a:r>
              <a:rPr lang="en-US" altLang="en-US" sz="1000">
                <a:latin typeface="Verdana" charset="0"/>
                <a:ea typeface="ＭＳ Ｐゴシック" charset="-128"/>
              </a:rPr>
              <a:t> per 100 perso</a:t>
            </a:r>
            <a:r>
              <a:rPr lang="ro-RO" altLang="en-US" sz="1000">
                <a:latin typeface="Verdana" charset="0"/>
                <a:ea typeface="ＭＳ Ｐゴシック" charset="-128"/>
              </a:rPr>
              <a:t>a</a:t>
            </a:r>
            <a:r>
              <a:rPr lang="en-US" altLang="en-US" sz="1000">
                <a:latin typeface="Verdana" charset="0"/>
                <a:ea typeface="ＭＳ Ｐゴシック" charset="-128"/>
              </a:rPr>
              <a:t>n</a:t>
            </a:r>
            <a:r>
              <a:rPr lang="ro-RO" altLang="en-US" sz="1000">
                <a:latin typeface="Verdana" charset="0"/>
                <a:ea typeface="ＭＳ Ｐゴシック" charset="-128"/>
              </a:rPr>
              <a:t>e-an, </a:t>
            </a:r>
            <a:r>
              <a:rPr lang="sv-SE" altLang="en-US" sz="1000">
                <a:latin typeface="Verdana" charset="0"/>
                <a:ea typeface="ＭＳ Ｐゴシック" charset="-128"/>
              </a:rPr>
              <a:t>VTE</a:t>
            </a:r>
            <a:r>
              <a:rPr lang="en-GB" altLang="en-US" sz="1000">
                <a:latin typeface="Verdana" charset="0"/>
                <a:ea typeface="ＭＳ Ｐゴシック" charset="-128"/>
              </a:rPr>
              <a:t>=</a:t>
            </a:r>
            <a:r>
              <a:rPr lang="sv-SE" altLang="en-US" sz="1000">
                <a:latin typeface="Verdana" charset="0"/>
                <a:ea typeface="ＭＳ Ｐゴシック" charset="-128"/>
              </a:rPr>
              <a:t>tromboembolism venos </a:t>
            </a:r>
          </a:p>
          <a:p>
            <a:pPr eaLnBrk="1" hangingPunct="1"/>
            <a:r>
              <a:rPr lang="sv-SE" altLang="en-US" sz="1000">
                <a:latin typeface="Verdana" charset="0"/>
                <a:ea typeface="ＭＳ Ｐゴシック" charset="-128"/>
              </a:rPr>
              <a:t>HR</a:t>
            </a:r>
            <a:r>
              <a:rPr lang="en-GB" altLang="en-US" sz="1000">
                <a:latin typeface="Verdana" charset="0"/>
                <a:ea typeface="ＭＳ Ｐゴシック" charset="-128"/>
              </a:rPr>
              <a:t>=</a:t>
            </a:r>
            <a:r>
              <a:rPr lang="sv-SE" altLang="en-US" sz="1000">
                <a:latin typeface="Verdana" charset="0"/>
                <a:ea typeface="ＭＳ Ｐゴシック" charset="-128"/>
              </a:rPr>
              <a:t>Hazard Ratio; IC</a:t>
            </a:r>
            <a:r>
              <a:rPr lang="en-GB" altLang="en-US" sz="1000">
                <a:latin typeface="Verdana" charset="0"/>
                <a:ea typeface="ＭＳ Ｐゴシック" charset="-128"/>
              </a:rPr>
              <a:t>=</a:t>
            </a:r>
            <a:r>
              <a:rPr lang="ro-RO" altLang="en-US" sz="1000">
                <a:latin typeface="Verdana" charset="0"/>
                <a:ea typeface="ＭＳ Ｐゴシック" charset="-128"/>
              </a:rPr>
              <a:t>Interval de </a:t>
            </a:r>
            <a:r>
              <a:rPr lang="sv-SE" altLang="en-US" sz="1000">
                <a:latin typeface="Verdana" charset="0"/>
                <a:ea typeface="ＭＳ Ｐゴシック" charset="-128"/>
              </a:rPr>
              <a:t>Confiden</a:t>
            </a:r>
            <a:r>
              <a:rPr lang="ro-RO" altLang="en-US" sz="1000">
                <a:latin typeface="Verdana" charset="0"/>
                <a:ea typeface="ＭＳ Ｐゴシック" charset="-128"/>
              </a:rPr>
              <a:t>ţă</a:t>
            </a:r>
            <a:endParaRPr lang="sv-SE" altLang="en-US" sz="1000">
              <a:latin typeface="Verdana" charset="0"/>
              <a:ea typeface="ＭＳ Ｐゴシック" charset="-128"/>
            </a:endParaRPr>
          </a:p>
          <a:p>
            <a:pPr eaLnBrk="1" hangingPunct="1"/>
            <a:endParaRPr lang="sv-SE" altLang="en-US" sz="1000">
              <a:latin typeface="Verdana" charset="0"/>
              <a:ea typeface="ＭＳ Ｐゴシック" charset="-128"/>
            </a:endParaRPr>
          </a:p>
        </p:txBody>
      </p:sp>
      <p:sp>
        <p:nvSpPr>
          <p:cNvPr id="1627148" name="Text Box 12"/>
          <p:cNvSpPr txBox="1">
            <a:spLocks noChangeArrowheads="1"/>
          </p:cNvSpPr>
          <p:nvPr/>
        </p:nvSpPr>
        <p:spPr bwMode="auto">
          <a:xfrm>
            <a:off x="866775" y="792163"/>
            <a:ext cx="71310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algn="ctr" eaLnBrk="1" hangingPunct="1">
              <a:spcBef>
                <a:spcPct val="50000"/>
              </a:spcBef>
            </a:pPr>
            <a:r>
              <a:rPr lang="ro-RO" altLang="en-US" sz="1600" b="1" i="1">
                <a:solidFill>
                  <a:srgbClr val="FF8200"/>
                </a:solidFill>
                <a:effectLst>
                  <a:outerShdw blurRad="38100" dist="38100" dir="2700000" algn="tl">
                    <a:srgbClr val="C0C0C0"/>
                  </a:outerShdw>
                </a:effectLst>
              </a:rPr>
              <a:t>Apariţia</a:t>
            </a:r>
            <a:r>
              <a:rPr lang="en-GB" altLang="en-US" sz="1600" b="1" i="1">
                <a:solidFill>
                  <a:srgbClr val="FF8200"/>
                </a:solidFill>
                <a:effectLst>
                  <a:outerShdw blurRad="38100" dist="38100" dir="2700000" algn="tl">
                    <a:srgbClr val="C0C0C0"/>
                  </a:outerShdw>
                </a:effectLst>
              </a:rPr>
              <a:t> </a:t>
            </a:r>
            <a:r>
              <a:rPr lang="ro-RO" altLang="en-US" sz="1600" b="1" i="1">
                <a:solidFill>
                  <a:srgbClr val="FF8200"/>
                </a:solidFill>
                <a:effectLst>
                  <a:outerShdw blurRad="38100" dist="38100" dir="2700000" algn="tl">
                    <a:srgbClr val="C0C0C0"/>
                  </a:outerShdw>
                </a:effectLst>
              </a:rPr>
              <a:t>t</a:t>
            </a:r>
            <a:r>
              <a:rPr lang="en-GB" altLang="en-US" sz="1600" b="1" i="1">
                <a:solidFill>
                  <a:srgbClr val="FF8200"/>
                </a:solidFill>
                <a:effectLst>
                  <a:outerShdw blurRad="38100" dist="38100" dir="2700000" algn="tl">
                    <a:srgbClr val="C0C0C0"/>
                  </a:outerShdw>
                </a:effectLst>
              </a:rPr>
              <a:t>romboembolism</a:t>
            </a:r>
            <a:r>
              <a:rPr lang="ro-RO" altLang="en-US" sz="1600" b="1" i="1">
                <a:solidFill>
                  <a:srgbClr val="FF8200"/>
                </a:solidFill>
                <a:effectLst>
                  <a:outerShdw blurRad="38100" dist="38100" dir="2700000" algn="tl">
                    <a:srgbClr val="C0C0C0"/>
                  </a:outerShdw>
                </a:effectLst>
              </a:rPr>
              <a:t>ului</a:t>
            </a:r>
            <a:r>
              <a:rPr lang="en-GB" altLang="en-US" sz="1600" b="1" i="1">
                <a:solidFill>
                  <a:srgbClr val="FF8200"/>
                </a:solidFill>
                <a:effectLst>
                  <a:outerShdw blurRad="38100" dist="38100" dir="2700000" algn="tl">
                    <a:srgbClr val="C0C0C0"/>
                  </a:outerShdw>
                </a:effectLst>
              </a:rPr>
              <a:t> </a:t>
            </a:r>
            <a:r>
              <a:rPr lang="ro-RO" altLang="en-US" sz="1600" b="1" i="1">
                <a:solidFill>
                  <a:srgbClr val="FF8200"/>
                </a:solidFill>
                <a:effectLst>
                  <a:outerShdw blurRad="38100" dist="38100" dir="2700000" algn="tl">
                    <a:srgbClr val="C0C0C0"/>
                  </a:outerShdw>
                </a:effectLst>
              </a:rPr>
              <a:t>v</a:t>
            </a:r>
            <a:r>
              <a:rPr lang="en-GB" altLang="en-US" sz="1600" b="1" i="1">
                <a:solidFill>
                  <a:srgbClr val="FF8200"/>
                </a:solidFill>
                <a:effectLst>
                  <a:outerShdw blurRad="38100" dist="38100" dir="2700000" algn="tl">
                    <a:srgbClr val="C0C0C0"/>
                  </a:outerShdw>
                </a:effectLst>
              </a:rPr>
              <a:t>enos </a:t>
            </a:r>
            <a:r>
              <a:rPr lang="ro-RO" altLang="en-US" sz="1600" b="1" i="1">
                <a:solidFill>
                  <a:srgbClr val="FF8200"/>
                </a:solidFill>
                <a:effectLst>
                  <a:outerShdw blurRad="38100" dist="38100" dir="2700000" algn="tl">
                    <a:srgbClr val="C0C0C0"/>
                  </a:outerShdw>
                </a:effectLst>
              </a:rPr>
              <a:t>în grupurile de studiu</a:t>
            </a:r>
            <a:r>
              <a:rPr lang="en-GB" altLang="en-US" sz="1800">
                <a:effectLst>
                  <a:outerShdw blurRad="38100" dist="38100" dir="2700000" algn="tl">
                    <a:srgbClr val="C0C0C0"/>
                  </a:outerShdw>
                </a:effectLst>
              </a:rPr>
              <a:t> </a:t>
            </a:r>
          </a:p>
        </p:txBody>
      </p:sp>
    </p:spTree>
    <p:extLst>
      <p:ext uri="{BB962C8B-B14F-4D97-AF65-F5344CB8AC3E}">
        <p14:creationId xmlns:p14="http://schemas.microsoft.com/office/powerpoint/2010/main" xmlns="" val="26906936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b="1" dirty="0" err="1" smtClean="0"/>
              <a:t>Plaque</a:t>
            </a:r>
            <a:r>
              <a:rPr lang="ro-RO" b="1" dirty="0" smtClean="0"/>
              <a:t> </a:t>
            </a:r>
            <a:r>
              <a:rPr lang="ro-RO" b="1" dirty="0" err="1" smtClean="0"/>
              <a:t>stabilization-statin</a:t>
            </a:r>
            <a:r>
              <a:rPr lang="ro-RO" b="1" dirty="0" smtClean="0"/>
              <a:t> </a:t>
            </a:r>
            <a:r>
              <a:rPr lang="ro-RO" b="1" dirty="0" err="1" smtClean="0"/>
              <a:t>therapy</a:t>
            </a:r>
            <a:r>
              <a:rPr lang="ro-RO" b="1" dirty="0" smtClean="0"/>
              <a:t/>
            </a:r>
            <a:br>
              <a:rPr lang="ro-RO" b="1" dirty="0" smtClean="0"/>
            </a:br>
            <a:endParaRPr lang="ro-RO" dirty="0"/>
          </a:p>
        </p:txBody>
      </p:sp>
      <p:sp>
        <p:nvSpPr>
          <p:cNvPr id="3" name="Substituent conținut 2"/>
          <p:cNvSpPr>
            <a:spLocks noGrp="1"/>
          </p:cNvSpPr>
          <p:nvPr>
            <p:ph idx="1"/>
          </p:nvPr>
        </p:nvSpPr>
        <p:spPr>
          <a:xfrm>
            <a:off x="368300" y="1943102"/>
            <a:ext cx="8064500" cy="3916363"/>
          </a:xfrm>
        </p:spPr>
        <p:txBody>
          <a:bodyPr>
            <a:normAutofit fontScale="25000" lnSpcReduction="20000"/>
          </a:bodyPr>
          <a:lstStyle/>
          <a:p>
            <a:endParaRPr lang="ro-RO" dirty="0" smtClean="0"/>
          </a:p>
          <a:p>
            <a:r>
              <a:rPr lang="en-US" sz="5600" dirty="0" smtClean="0"/>
              <a:t>Patients </a:t>
            </a:r>
            <a:r>
              <a:rPr lang="en-US" sz="5600" dirty="0"/>
              <a:t>receiving </a:t>
            </a:r>
            <a:r>
              <a:rPr lang="en-US" sz="5600" dirty="0" err="1"/>
              <a:t>pravastatin</a:t>
            </a:r>
            <a:r>
              <a:rPr lang="en-US" sz="5600" dirty="0"/>
              <a:t> 3 months before carotid </a:t>
            </a:r>
            <a:r>
              <a:rPr lang="en-US" sz="5600" dirty="0" err="1" smtClean="0"/>
              <a:t>endarterectomy</a:t>
            </a:r>
            <a:r>
              <a:rPr lang="ro-RO" sz="5600" dirty="0" smtClean="0"/>
              <a:t> </a:t>
            </a:r>
            <a:r>
              <a:rPr lang="en-US" sz="5600" dirty="0" smtClean="0"/>
              <a:t>showed </a:t>
            </a:r>
            <a:r>
              <a:rPr lang="en-US" sz="5600" dirty="0"/>
              <a:t>significantly less inflammation and a higher </a:t>
            </a:r>
            <a:r>
              <a:rPr lang="en-US" sz="5600" dirty="0" smtClean="0"/>
              <a:t>collagen</a:t>
            </a:r>
            <a:r>
              <a:rPr lang="ro-RO" sz="5600" dirty="0" smtClean="0"/>
              <a:t> content </a:t>
            </a:r>
            <a:r>
              <a:rPr lang="ro-RO" sz="5600" dirty="0"/>
              <a:t>in </a:t>
            </a:r>
            <a:r>
              <a:rPr lang="ro-RO" sz="5600" dirty="0" err="1"/>
              <a:t>carotid</a:t>
            </a:r>
            <a:r>
              <a:rPr lang="ro-RO" sz="5600" dirty="0"/>
              <a:t> </a:t>
            </a:r>
            <a:r>
              <a:rPr lang="ro-RO" sz="5600" dirty="0" err="1"/>
              <a:t>plaques</a:t>
            </a:r>
            <a:r>
              <a:rPr lang="ro-RO" sz="5600" dirty="0"/>
              <a:t>, </a:t>
            </a:r>
            <a:endParaRPr lang="ro-RO" sz="5600" dirty="0" smtClean="0"/>
          </a:p>
          <a:p>
            <a:r>
              <a:rPr lang="ro-RO" sz="5600" dirty="0" smtClean="0"/>
              <a:t>The </a:t>
            </a:r>
            <a:r>
              <a:rPr lang="en-US" sz="5600" dirty="0" smtClean="0"/>
              <a:t>ATROCAP study randomized two-step bilateral carotid </a:t>
            </a:r>
            <a:r>
              <a:rPr lang="en-US" sz="5600" dirty="0" err="1" smtClean="0"/>
              <a:t>endatherectomy</a:t>
            </a:r>
            <a:r>
              <a:rPr lang="ro-RO" sz="5600" dirty="0" smtClean="0"/>
              <a:t> </a:t>
            </a:r>
            <a:r>
              <a:rPr lang="en-US" sz="5600" dirty="0" smtClean="0"/>
              <a:t>patients to </a:t>
            </a:r>
            <a:r>
              <a:rPr lang="en-US" sz="5600" dirty="0" err="1" smtClean="0"/>
              <a:t>atorvastatin</a:t>
            </a:r>
            <a:r>
              <a:rPr lang="en-US" sz="5600" dirty="0" smtClean="0"/>
              <a:t> or placebo for 4–6 months</a:t>
            </a:r>
            <a:r>
              <a:rPr lang="ro-RO" sz="5600" dirty="0" smtClean="0"/>
              <a:t> </a:t>
            </a:r>
            <a:r>
              <a:rPr lang="en-US" sz="5600" dirty="0" smtClean="0"/>
              <a:t>after the first procedure. Plaques from treated patients showed a</a:t>
            </a:r>
            <a:r>
              <a:rPr lang="ro-RO" sz="5600" dirty="0" smtClean="0"/>
              <a:t> </a:t>
            </a:r>
            <a:r>
              <a:rPr lang="en-US" sz="5600" dirty="0" smtClean="0"/>
              <a:t>trend towards fewer inflammatory cells, whereas no change was</a:t>
            </a:r>
            <a:r>
              <a:rPr lang="ro-RO" sz="5600" dirty="0" smtClean="0"/>
              <a:t> </a:t>
            </a:r>
            <a:r>
              <a:rPr lang="en-US" sz="5600" dirty="0" smtClean="0"/>
              <a:t>observed in controls.</a:t>
            </a:r>
            <a:endParaRPr lang="ro-RO" sz="5600" dirty="0" smtClean="0"/>
          </a:p>
          <a:p>
            <a:r>
              <a:rPr lang="en-US" sz="5600" dirty="0" smtClean="0"/>
              <a:t>The </a:t>
            </a:r>
            <a:r>
              <a:rPr lang="en-US" sz="5600" dirty="0"/>
              <a:t>German </a:t>
            </a:r>
            <a:r>
              <a:rPr lang="en-US" sz="5600" dirty="0" err="1"/>
              <a:t>Atorvastatin</a:t>
            </a:r>
            <a:r>
              <a:rPr lang="en-US" sz="5600" dirty="0"/>
              <a:t> Study demonstrated that </a:t>
            </a:r>
            <a:r>
              <a:rPr lang="en-US" sz="5600" dirty="0" err="1" smtClean="0"/>
              <a:t>hyperechogenicity</a:t>
            </a:r>
            <a:r>
              <a:rPr lang="ro-RO" sz="5600" dirty="0" smtClean="0"/>
              <a:t> </a:t>
            </a:r>
            <a:r>
              <a:rPr lang="en-US" sz="5600" dirty="0" smtClean="0"/>
              <a:t>of </a:t>
            </a:r>
            <a:r>
              <a:rPr lang="en-US" sz="5600" dirty="0"/>
              <a:t>plaques significantly increased after 12 months </a:t>
            </a:r>
            <a:r>
              <a:rPr lang="en-US" sz="5600" dirty="0" smtClean="0"/>
              <a:t>compared</a:t>
            </a:r>
            <a:r>
              <a:rPr lang="ro-RO" sz="5600" dirty="0" smtClean="0"/>
              <a:t> </a:t>
            </a:r>
            <a:r>
              <a:rPr lang="en-US" sz="5600" dirty="0" smtClean="0"/>
              <a:t>with </a:t>
            </a:r>
            <a:r>
              <a:rPr lang="en-US" sz="5600" dirty="0"/>
              <a:t>non-</a:t>
            </a:r>
            <a:r>
              <a:rPr lang="en-US" sz="5600" dirty="0" err="1"/>
              <a:t>statin</a:t>
            </a:r>
            <a:r>
              <a:rPr lang="en-US" sz="5600" dirty="0"/>
              <a:t>-based lipid </a:t>
            </a:r>
            <a:r>
              <a:rPr lang="en-US" sz="5600" dirty="0" smtClean="0"/>
              <a:t>lowering.</a:t>
            </a:r>
            <a:endParaRPr lang="ro-RO" sz="5600" dirty="0" smtClean="0"/>
          </a:p>
          <a:p>
            <a:r>
              <a:rPr lang="ro-RO" sz="5600" dirty="0" smtClean="0"/>
              <a:t>In </a:t>
            </a:r>
            <a:r>
              <a:rPr lang="en-US" sz="5600" dirty="0" smtClean="0"/>
              <a:t>ASTEROID and</a:t>
            </a:r>
            <a:r>
              <a:rPr lang="ro-RO" sz="5600" dirty="0" smtClean="0"/>
              <a:t> </a:t>
            </a:r>
            <a:r>
              <a:rPr lang="en-US" sz="5600" dirty="0" smtClean="0"/>
              <a:t>SATURN studies, </a:t>
            </a:r>
            <a:r>
              <a:rPr lang="en-US" sz="5600" dirty="0"/>
              <a:t>aggressive lipid lowering regressed </a:t>
            </a:r>
            <a:r>
              <a:rPr lang="en-US" sz="5600" dirty="0" err="1" smtClean="0"/>
              <a:t>atheroma</a:t>
            </a:r>
            <a:r>
              <a:rPr lang="ro-RO" sz="5600" dirty="0" smtClean="0"/>
              <a:t> </a:t>
            </a:r>
            <a:r>
              <a:rPr lang="en-US" sz="5600" dirty="0" smtClean="0"/>
              <a:t>volume </a:t>
            </a:r>
            <a:r>
              <a:rPr lang="en-US" sz="5600" dirty="0"/>
              <a:t>in IVUS. </a:t>
            </a:r>
          </a:p>
          <a:p>
            <a:r>
              <a:rPr lang="en-US" sz="5600" dirty="0"/>
              <a:t>PROVE-IT trial showed lower CVD endpoints after 24 </a:t>
            </a:r>
            <a:r>
              <a:rPr lang="en-US" sz="5600" dirty="0" smtClean="0"/>
              <a:t>months</a:t>
            </a:r>
            <a:r>
              <a:rPr lang="ro-RO" sz="5600" dirty="0" smtClean="0"/>
              <a:t> </a:t>
            </a:r>
            <a:r>
              <a:rPr lang="en-US" sz="5600" dirty="0" smtClean="0"/>
              <a:t>under </a:t>
            </a:r>
            <a:r>
              <a:rPr lang="en-US" sz="5600" dirty="0"/>
              <a:t>intense lipid lowering in ACS patients</a:t>
            </a:r>
            <a:r>
              <a:rPr lang="en-US" sz="5600" dirty="0" smtClean="0"/>
              <a:t>.</a:t>
            </a:r>
            <a:endParaRPr lang="ro-RO" sz="5600" dirty="0" smtClean="0"/>
          </a:p>
          <a:p>
            <a:r>
              <a:rPr lang="en-US" sz="5600" dirty="0" smtClean="0"/>
              <a:t>JUPITER </a:t>
            </a:r>
            <a:r>
              <a:rPr lang="en-US" sz="5600" dirty="0"/>
              <a:t>study in healthy subjects with LDL ,3.4 </a:t>
            </a:r>
            <a:r>
              <a:rPr lang="en-US" sz="5600" dirty="0" err="1"/>
              <a:t>mmol</a:t>
            </a:r>
            <a:r>
              <a:rPr lang="en-US" sz="5600" dirty="0"/>
              <a:t>/L </a:t>
            </a:r>
            <a:r>
              <a:rPr lang="en-US" sz="5600" dirty="0" smtClean="0"/>
              <a:t>and</a:t>
            </a:r>
            <a:r>
              <a:rPr lang="ro-RO" sz="5600" dirty="0" smtClean="0"/>
              <a:t> </a:t>
            </a:r>
            <a:r>
              <a:rPr lang="en-US" sz="5600" dirty="0" err="1" smtClean="0"/>
              <a:t>hs</a:t>
            </a:r>
            <a:r>
              <a:rPr lang="en-US" sz="5600" dirty="0" smtClean="0"/>
              <a:t>-C-reactive </a:t>
            </a:r>
            <a:r>
              <a:rPr lang="en-US" sz="5600" dirty="0"/>
              <a:t>protein above 2 mg/L showed that 20 mg of </a:t>
            </a:r>
            <a:r>
              <a:rPr lang="en-US" sz="5600" dirty="0" err="1" smtClean="0"/>
              <a:t>rosuvastatin</a:t>
            </a:r>
            <a:r>
              <a:rPr lang="ro-RO" sz="5600" dirty="0" smtClean="0"/>
              <a:t> </a:t>
            </a:r>
            <a:r>
              <a:rPr lang="en-US" sz="5600" dirty="0" smtClean="0"/>
              <a:t>significantly </a:t>
            </a:r>
            <a:r>
              <a:rPr lang="en-US" sz="5600" dirty="0"/>
              <a:t>reduced major CVD events in this low-risk </a:t>
            </a:r>
            <a:r>
              <a:rPr lang="en-US" sz="5600" dirty="0" smtClean="0"/>
              <a:t>group.</a:t>
            </a:r>
            <a:endParaRPr lang="ro-RO" sz="5600" dirty="0"/>
          </a:p>
        </p:txBody>
      </p:sp>
    </p:spTree>
    <p:extLst>
      <p:ext uri="{BB962C8B-B14F-4D97-AF65-F5344CB8AC3E}">
        <p14:creationId xmlns:p14="http://schemas.microsoft.com/office/powerpoint/2010/main" xmlns="" val="1481639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2" cstate="print"/>
          <a:srcRect l="10001" t="19697" r="11828" b="8970"/>
          <a:stretch/>
        </p:blipFill>
        <p:spPr>
          <a:xfrm>
            <a:off x="914400" y="1466465"/>
            <a:ext cx="7147935" cy="4606987"/>
          </a:xfrm>
          <a:prstGeom prst="rect">
            <a:avLst/>
          </a:prstGeom>
        </p:spPr>
      </p:pic>
      <p:sp>
        <p:nvSpPr>
          <p:cNvPr id="9" name="TextBox 2"/>
          <p:cNvSpPr txBox="1"/>
          <p:nvPr/>
        </p:nvSpPr>
        <p:spPr>
          <a:xfrm>
            <a:off x="2718193" y="346570"/>
            <a:ext cx="3952492" cy="1000274"/>
          </a:xfrm>
          <a:prstGeom prst="rect">
            <a:avLst/>
          </a:prstGeom>
          <a:noFill/>
        </p:spPr>
        <p:txBody>
          <a:bodyPr vert="horz" wrap="none" lIns="0" tIns="0" rIns="0" bIns="0" rtlCol="0">
            <a:spAutoFit/>
          </a:bodyPr>
          <a:lstStyle/>
          <a:p>
            <a:pPr>
              <a:lnSpc>
                <a:spcPts val="3887"/>
              </a:lnSpc>
            </a:pPr>
            <a:r>
              <a:rPr lang="en-CA" sz="3159" spc="-26">
                <a:solidFill>
                  <a:srgbClr val="1E497D"/>
                </a:solidFill>
                <a:latin typeface="Arial"/>
                <a:cs typeface="Arial"/>
              </a:rPr>
              <a:t>The ASTEROID Study</a:t>
            </a:r>
          </a:p>
          <a:p>
            <a:pPr>
              <a:lnSpc>
                <a:spcPts val="3887"/>
              </a:lnSpc>
            </a:pPr>
            <a:endParaRPr lang="en-CA" sz="3397">
              <a:solidFill>
                <a:srgbClr val="000000"/>
              </a:solidFill>
            </a:endParaRPr>
          </a:p>
        </p:txBody>
      </p:sp>
      <p:sp>
        <p:nvSpPr>
          <p:cNvPr id="3" name="TextBox 3"/>
          <p:cNvSpPr txBox="1"/>
          <p:nvPr/>
        </p:nvSpPr>
        <p:spPr>
          <a:xfrm>
            <a:off x="2381137" y="846717"/>
            <a:ext cx="4436407" cy="820738"/>
          </a:xfrm>
          <a:prstGeom prst="rect">
            <a:avLst/>
          </a:prstGeom>
          <a:noFill/>
        </p:spPr>
        <p:txBody>
          <a:bodyPr vert="horz" wrap="none" lIns="0" tIns="0" rIns="0" bIns="0" rtlCol="0">
            <a:spAutoFit/>
          </a:bodyPr>
          <a:lstStyle/>
          <a:p>
            <a:pPr>
              <a:lnSpc>
                <a:spcPts val="3223"/>
              </a:lnSpc>
            </a:pPr>
            <a:r>
              <a:rPr lang="en-CA" sz="2869" i="1" spc="-9">
                <a:solidFill>
                  <a:srgbClr val="1E497D"/>
                </a:solidFill>
                <a:latin typeface="Arial Italic"/>
                <a:cs typeface="Arial Italic"/>
              </a:rPr>
              <a:t>Interventional Cohort Study</a:t>
            </a:r>
          </a:p>
          <a:p>
            <a:pPr>
              <a:lnSpc>
                <a:spcPts val="3223"/>
              </a:lnSpc>
            </a:pPr>
            <a:endParaRPr lang="en-CA" sz="3019">
              <a:solidFill>
                <a:srgbClr val="000000"/>
              </a:solidFill>
            </a:endParaRPr>
          </a:p>
        </p:txBody>
      </p:sp>
      <p:sp>
        <p:nvSpPr>
          <p:cNvPr id="4" name="TextBox 4"/>
          <p:cNvSpPr txBox="1"/>
          <p:nvPr/>
        </p:nvSpPr>
        <p:spPr>
          <a:xfrm>
            <a:off x="1924480" y="1466465"/>
            <a:ext cx="5189562" cy="512961"/>
          </a:xfrm>
          <a:prstGeom prst="rect">
            <a:avLst/>
          </a:prstGeom>
          <a:noFill/>
        </p:spPr>
        <p:txBody>
          <a:bodyPr vert="horz" wrap="none" lIns="0" tIns="0" rIns="0" bIns="0" rtlCol="0">
            <a:spAutoFit/>
          </a:bodyPr>
          <a:lstStyle/>
          <a:p>
            <a:pPr>
              <a:lnSpc>
                <a:spcPts val="1969"/>
              </a:lnSpc>
            </a:pPr>
            <a:r>
              <a:rPr lang="en-CA" sz="1614" spc="-9">
                <a:solidFill>
                  <a:srgbClr val="000000"/>
                </a:solidFill>
                <a:latin typeface="Arial"/>
                <a:cs typeface="Arial"/>
              </a:rPr>
              <a:t>Rosuvastatin 40mg, 349 patient, repeat scanning 2 years</a:t>
            </a:r>
          </a:p>
          <a:p>
            <a:pPr>
              <a:lnSpc>
                <a:spcPts val="1969"/>
              </a:lnSpc>
            </a:pPr>
            <a:endParaRPr lang="en-CA" sz="1699">
              <a:solidFill>
                <a:srgbClr val="000000"/>
              </a:solidFill>
            </a:endParaRPr>
          </a:p>
        </p:txBody>
      </p:sp>
      <p:sp>
        <p:nvSpPr>
          <p:cNvPr id="5" name="TextBox 5"/>
          <p:cNvSpPr txBox="1"/>
          <p:nvPr/>
        </p:nvSpPr>
        <p:spPr>
          <a:xfrm>
            <a:off x="2305027" y="2107959"/>
            <a:ext cx="603820" cy="512961"/>
          </a:xfrm>
          <a:prstGeom prst="rect">
            <a:avLst/>
          </a:prstGeom>
          <a:noFill/>
        </p:spPr>
        <p:txBody>
          <a:bodyPr vert="horz" wrap="none" lIns="0" tIns="0" rIns="0" bIns="0" rtlCol="0">
            <a:spAutoFit/>
          </a:bodyPr>
          <a:lstStyle/>
          <a:p>
            <a:pPr>
              <a:lnSpc>
                <a:spcPts val="1969"/>
              </a:lnSpc>
            </a:pPr>
            <a:r>
              <a:rPr lang="en-CA" sz="1614" spc="-9">
                <a:solidFill>
                  <a:srgbClr val="000000"/>
                </a:solidFill>
                <a:latin typeface="Arial"/>
                <a:cs typeface="Arial"/>
              </a:rPr>
              <a:t>Before</a:t>
            </a:r>
          </a:p>
          <a:p>
            <a:pPr>
              <a:lnSpc>
                <a:spcPts val="1969"/>
              </a:lnSpc>
            </a:pPr>
            <a:endParaRPr lang="en-CA" sz="1614" spc="-9">
              <a:solidFill>
                <a:srgbClr val="000000"/>
              </a:solidFill>
              <a:latin typeface="Arial"/>
              <a:cs typeface="Arial"/>
            </a:endParaRPr>
          </a:p>
        </p:txBody>
      </p:sp>
      <p:sp>
        <p:nvSpPr>
          <p:cNvPr id="6" name="TextBox 6"/>
          <p:cNvSpPr txBox="1"/>
          <p:nvPr/>
        </p:nvSpPr>
        <p:spPr>
          <a:xfrm>
            <a:off x="5371149" y="2162323"/>
            <a:ext cx="2691186" cy="512961"/>
          </a:xfrm>
          <a:prstGeom prst="rect">
            <a:avLst/>
          </a:prstGeom>
          <a:noFill/>
        </p:spPr>
        <p:txBody>
          <a:bodyPr vert="horz" wrap="none" lIns="0" tIns="0" rIns="0" bIns="0" rtlCol="0">
            <a:spAutoFit/>
          </a:bodyPr>
          <a:lstStyle/>
          <a:p>
            <a:pPr>
              <a:lnSpc>
                <a:spcPts val="1969"/>
              </a:lnSpc>
            </a:pPr>
            <a:r>
              <a:rPr lang="en-CA" sz="1614" spc="-9">
                <a:solidFill>
                  <a:srgbClr val="000000"/>
                </a:solidFill>
                <a:latin typeface="Arial"/>
                <a:cs typeface="Arial"/>
              </a:rPr>
              <a:t>After 24 months Rosuvastatin</a:t>
            </a:r>
          </a:p>
          <a:p>
            <a:pPr>
              <a:lnSpc>
                <a:spcPts val="1969"/>
              </a:lnSpc>
            </a:pPr>
            <a:endParaRPr lang="en-CA" sz="1614" spc="-9">
              <a:solidFill>
                <a:srgbClr val="000000"/>
              </a:solidFill>
              <a:latin typeface="Arial"/>
              <a:cs typeface="Arial"/>
            </a:endParaRPr>
          </a:p>
        </p:txBody>
      </p:sp>
      <p:sp>
        <p:nvSpPr>
          <p:cNvPr id="7" name="TextBox 7"/>
          <p:cNvSpPr txBox="1"/>
          <p:nvPr/>
        </p:nvSpPr>
        <p:spPr>
          <a:xfrm>
            <a:off x="2305028" y="6022156"/>
            <a:ext cx="3935693" cy="512961"/>
          </a:xfrm>
          <a:prstGeom prst="rect">
            <a:avLst/>
          </a:prstGeom>
          <a:noFill/>
        </p:spPr>
        <p:txBody>
          <a:bodyPr vert="horz" wrap="none" lIns="0" tIns="0" rIns="0" bIns="0" rtlCol="0">
            <a:spAutoFit/>
          </a:bodyPr>
          <a:lstStyle/>
          <a:p>
            <a:pPr>
              <a:lnSpc>
                <a:spcPts val="1969"/>
              </a:lnSpc>
            </a:pPr>
            <a:r>
              <a:rPr lang="en-CA" sz="1614" spc="-9">
                <a:solidFill>
                  <a:srgbClr val="0000FF"/>
                </a:solidFill>
                <a:latin typeface="Arial"/>
                <a:cs typeface="Arial"/>
              </a:rPr>
              <a:t>6.8% reduction in median atheroma burden</a:t>
            </a:r>
          </a:p>
          <a:p>
            <a:pPr>
              <a:lnSpc>
                <a:spcPts val="1969"/>
              </a:lnSpc>
            </a:pPr>
            <a:endParaRPr lang="en-CA" sz="1699">
              <a:solidFill>
                <a:srgbClr val="000000"/>
              </a:solidFill>
            </a:endParaRPr>
          </a:p>
        </p:txBody>
      </p:sp>
      <p:sp>
        <p:nvSpPr>
          <p:cNvPr id="8" name="TextBox 8"/>
          <p:cNvSpPr txBox="1"/>
          <p:nvPr/>
        </p:nvSpPr>
        <p:spPr>
          <a:xfrm>
            <a:off x="577568" y="6462367"/>
            <a:ext cx="4662558" cy="461665"/>
          </a:xfrm>
          <a:prstGeom prst="rect">
            <a:avLst/>
          </a:prstGeom>
          <a:noFill/>
        </p:spPr>
        <p:txBody>
          <a:bodyPr vert="horz" wrap="none" lIns="0" tIns="0" rIns="0" bIns="0" rtlCol="0">
            <a:spAutoFit/>
          </a:bodyPr>
          <a:lstStyle/>
          <a:p>
            <a:pPr>
              <a:lnSpc>
                <a:spcPts val="1759"/>
              </a:lnSpc>
            </a:pPr>
            <a:r>
              <a:rPr lang="en-CA" sz="1614" spc="-9">
                <a:solidFill>
                  <a:srgbClr val="1E497D"/>
                </a:solidFill>
                <a:latin typeface="Arial"/>
                <a:cs typeface="Arial"/>
              </a:rPr>
              <a:t>Nissen</a:t>
            </a:r>
            <a:r>
              <a:rPr lang="en-CA" sz="1614" spc="-9" dirty="0">
                <a:solidFill>
                  <a:srgbClr val="1E497D"/>
                </a:solidFill>
                <a:latin typeface="Arial"/>
                <a:cs typeface="Arial"/>
              </a:rPr>
              <a:t> </a:t>
            </a:r>
            <a:r>
              <a:rPr lang="en-CA" sz="1614" i="1" spc="-9" dirty="0">
                <a:solidFill>
                  <a:srgbClr val="1E497D"/>
                </a:solidFill>
                <a:latin typeface="Arial Italic"/>
                <a:cs typeface="Arial Italic"/>
              </a:rPr>
              <a:t>et al</a:t>
            </a:r>
            <a:r>
              <a:rPr lang="en-CA" sz="1614" spc="-9" dirty="0">
                <a:solidFill>
                  <a:srgbClr val="1E497D"/>
                </a:solidFill>
                <a:latin typeface="Arial"/>
                <a:cs typeface="Arial"/>
              </a:rPr>
              <a:t>.</a:t>
            </a:r>
            <a:r>
              <a:rPr lang="en-CA" sz="1614" i="1" spc="-9" dirty="0">
                <a:solidFill>
                  <a:srgbClr val="1E497D"/>
                </a:solidFill>
                <a:latin typeface="Arial Italic"/>
                <a:cs typeface="Arial Italic"/>
              </a:rPr>
              <a:t> J Am Med </a:t>
            </a:r>
            <a:r>
              <a:rPr lang="en-CA" sz="1614" i="1" spc="-9" dirty="0" err="1">
                <a:solidFill>
                  <a:srgbClr val="1E497D"/>
                </a:solidFill>
                <a:latin typeface="Arial Italic"/>
                <a:cs typeface="Arial Italic"/>
              </a:rPr>
              <a:t>Assoc</a:t>
            </a:r>
            <a:r>
              <a:rPr lang="en-CA" sz="1614" spc="-9" dirty="0">
                <a:solidFill>
                  <a:srgbClr val="1E497D"/>
                </a:solidFill>
                <a:latin typeface="Arial"/>
                <a:cs typeface="Arial"/>
              </a:rPr>
              <a:t> 2006;295:1556-1565</a:t>
            </a:r>
          </a:p>
          <a:p>
            <a:pPr>
              <a:lnSpc>
                <a:spcPts val="1759"/>
              </a:lnSpc>
            </a:pPr>
            <a:endParaRPr lang="en-CA" sz="1699" dirty="0">
              <a:solidFill>
                <a:srgbClr val="000000"/>
              </a:solidFill>
            </a:endParaRPr>
          </a:p>
        </p:txBody>
      </p:sp>
    </p:spTree>
    <p:extLst>
      <p:ext uri="{BB962C8B-B14F-4D97-AF65-F5344CB8AC3E}">
        <p14:creationId xmlns:p14="http://schemas.microsoft.com/office/powerpoint/2010/main" xmlns="" val="1391039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2" cstate="print"/>
          <a:srcRect l="14028" t="21571" r="13055" b="4545"/>
          <a:stretch/>
        </p:blipFill>
        <p:spPr>
          <a:xfrm>
            <a:off x="1270000" y="1549399"/>
            <a:ext cx="6667500" cy="4771713"/>
          </a:xfrm>
          <a:prstGeom prst="rect">
            <a:avLst/>
          </a:prstGeom>
        </p:spPr>
      </p:pic>
      <p:sp>
        <p:nvSpPr>
          <p:cNvPr id="5" name="TextBox 2"/>
          <p:cNvSpPr txBox="1"/>
          <p:nvPr/>
        </p:nvSpPr>
        <p:spPr>
          <a:xfrm>
            <a:off x="1913607" y="357442"/>
            <a:ext cx="5362878" cy="1000274"/>
          </a:xfrm>
          <a:prstGeom prst="rect">
            <a:avLst/>
          </a:prstGeom>
          <a:noFill/>
        </p:spPr>
        <p:txBody>
          <a:bodyPr vert="horz" wrap="none" lIns="0" tIns="0" rIns="0" bIns="0" rtlCol="0">
            <a:spAutoFit/>
          </a:bodyPr>
          <a:lstStyle/>
          <a:p>
            <a:pPr>
              <a:lnSpc>
                <a:spcPts val="3887"/>
              </a:lnSpc>
            </a:pPr>
            <a:r>
              <a:rPr lang="en-CA" sz="3159" spc="-9" dirty="0">
                <a:solidFill>
                  <a:schemeClr val="accent1"/>
                </a:solidFill>
                <a:latin typeface="Arial"/>
                <a:cs typeface="Arial"/>
              </a:rPr>
              <a:t>Percentage Atheroma Volume</a:t>
            </a:r>
          </a:p>
          <a:p>
            <a:pPr>
              <a:lnSpc>
                <a:spcPts val="3887"/>
              </a:lnSpc>
            </a:pPr>
            <a:endParaRPr lang="en-CA" sz="3397" dirty="0">
              <a:solidFill>
                <a:schemeClr val="accent1"/>
              </a:solidFill>
            </a:endParaRPr>
          </a:p>
        </p:txBody>
      </p:sp>
      <p:sp>
        <p:nvSpPr>
          <p:cNvPr id="3" name="TextBox 3"/>
          <p:cNvSpPr txBox="1"/>
          <p:nvPr/>
        </p:nvSpPr>
        <p:spPr>
          <a:xfrm>
            <a:off x="2163681" y="857590"/>
            <a:ext cx="4990340" cy="897682"/>
          </a:xfrm>
          <a:prstGeom prst="rect">
            <a:avLst/>
          </a:prstGeom>
          <a:noFill/>
        </p:spPr>
        <p:txBody>
          <a:bodyPr vert="horz" wrap="none" lIns="0" tIns="0" rIns="0" bIns="0" rtlCol="0">
            <a:spAutoFit/>
          </a:bodyPr>
          <a:lstStyle/>
          <a:p>
            <a:pPr>
              <a:lnSpc>
                <a:spcPts val="3531"/>
              </a:lnSpc>
            </a:pPr>
            <a:r>
              <a:rPr lang="en-CA" sz="3159" i="1" spc="-9" dirty="0">
                <a:solidFill>
                  <a:schemeClr val="accent1"/>
                </a:solidFill>
                <a:latin typeface="Arial Italic"/>
                <a:cs typeface="Arial Italic"/>
              </a:rPr>
              <a:t>Prediction of Clinical Events</a:t>
            </a:r>
          </a:p>
          <a:p>
            <a:pPr>
              <a:lnSpc>
                <a:spcPts val="3531"/>
              </a:lnSpc>
            </a:pPr>
            <a:endParaRPr lang="en-CA" sz="3397" dirty="0">
              <a:solidFill>
                <a:schemeClr val="accent1"/>
              </a:solidFill>
            </a:endParaRPr>
          </a:p>
        </p:txBody>
      </p:sp>
      <p:sp>
        <p:nvSpPr>
          <p:cNvPr id="4" name="TextBox 4"/>
          <p:cNvSpPr txBox="1"/>
          <p:nvPr/>
        </p:nvSpPr>
        <p:spPr>
          <a:xfrm>
            <a:off x="641811" y="6345039"/>
            <a:ext cx="3793474" cy="512961"/>
          </a:xfrm>
          <a:prstGeom prst="rect">
            <a:avLst/>
          </a:prstGeom>
          <a:noFill/>
        </p:spPr>
        <p:txBody>
          <a:bodyPr vert="horz" wrap="none" lIns="0" tIns="0" rIns="0" bIns="0" rtlCol="0">
            <a:spAutoFit/>
          </a:bodyPr>
          <a:lstStyle/>
          <a:p>
            <a:pPr>
              <a:lnSpc>
                <a:spcPts val="1969"/>
              </a:lnSpc>
            </a:pPr>
            <a:r>
              <a:rPr lang="en-CA" sz="1614" spc="-9" dirty="0" err="1">
                <a:solidFill>
                  <a:srgbClr val="1E497D"/>
                </a:solidFill>
                <a:latin typeface="Arial"/>
                <a:cs typeface="Arial"/>
              </a:rPr>
              <a:t>Puri</a:t>
            </a:r>
            <a:r>
              <a:rPr lang="en-CA" sz="1614" spc="-9" dirty="0">
                <a:solidFill>
                  <a:srgbClr val="1E497D"/>
                </a:solidFill>
                <a:latin typeface="Arial"/>
                <a:cs typeface="Arial"/>
              </a:rPr>
              <a:t> </a:t>
            </a:r>
            <a:r>
              <a:rPr lang="en-CA" sz="1614" i="1" spc="-9" dirty="0">
                <a:solidFill>
                  <a:srgbClr val="1E497D"/>
                </a:solidFill>
                <a:latin typeface="Arial Italic"/>
                <a:cs typeface="Arial Italic"/>
              </a:rPr>
              <a:t>et al</a:t>
            </a:r>
            <a:r>
              <a:rPr lang="en-CA" sz="1614" spc="-9" dirty="0">
                <a:solidFill>
                  <a:srgbClr val="1E497D"/>
                </a:solidFill>
                <a:latin typeface="Arial"/>
                <a:cs typeface="Arial"/>
              </a:rPr>
              <a:t>.</a:t>
            </a:r>
            <a:r>
              <a:rPr lang="en-CA" sz="1614" i="1" spc="-9" dirty="0">
                <a:solidFill>
                  <a:srgbClr val="1E497D"/>
                </a:solidFill>
                <a:latin typeface="Arial Italic"/>
                <a:cs typeface="Arial Italic"/>
              </a:rPr>
              <a:t> </a:t>
            </a:r>
            <a:r>
              <a:rPr lang="en-CA" sz="1614" i="1" spc="-9" dirty="0" err="1">
                <a:solidFill>
                  <a:srgbClr val="1E497D"/>
                </a:solidFill>
                <a:latin typeface="Arial Italic"/>
                <a:cs typeface="Arial Italic"/>
              </a:rPr>
              <a:t>Eur</a:t>
            </a:r>
            <a:r>
              <a:rPr lang="en-CA" sz="1614" i="1" spc="-9" dirty="0">
                <a:solidFill>
                  <a:srgbClr val="1E497D"/>
                </a:solidFill>
                <a:latin typeface="Arial Italic"/>
                <a:cs typeface="Arial Italic"/>
              </a:rPr>
              <a:t> Heart J </a:t>
            </a:r>
            <a:r>
              <a:rPr lang="en-CA" sz="1614" spc="-9" dirty="0">
                <a:solidFill>
                  <a:srgbClr val="1E497D"/>
                </a:solidFill>
                <a:latin typeface="Arial"/>
                <a:cs typeface="Arial"/>
              </a:rPr>
              <a:t>2013;34:3182-3190</a:t>
            </a:r>
          </a:p>
          <a:p>
            <a:pPr>
              <a:lnSpc>
                <a:spcPts val="1969"/>
              </a:lnSpc>
            </a:pPr>
            <a:endParaRPr lang="en-CA" sz="1699" dirty="0">
              <a:solidFill>
                <a:srgbClr val="000000"/>
              </a:solidFill>
            </a:endParaRPr>
          </a:p>
        </p:txBody>
      </p:sp>
    </p:spTree>
    <p:extLst>
      <p:ext uri="{BB962C8B-B14F-4D97-AF65-F5344CB8AC3E}">
        <p14:creationId xmlns:p14="http://schemas.microsoft.com/office/powerpoint/2010/main" xmlns="" val="1083943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statin therapy on coronary plaque composition</a:t>
            </a:r>
            <a:br>
              <a:rPr lang="en-US" dirty="0"/>
            </a:br>
            <a:endParaRPr lang="ro-RO" dirty="0"/>
          </a:p>
        </p:txBody>
      </p:sp>
      <p:sp>
        <p:nvSpPr>
          <p:cNvPr id="3" name="Content Placeholder 2"/>
          <p:cNvSpPr>
            <a:spLocks noGrp="1"/>
          </p:cNvSpPr>
          <p:nvPr>
            <p:ph idx="1"/>
          </p:nvPr>
        </p:nvSpPr>
        <p:spPr/>
        <p:txBody>
          <a:bodyPr/>
          <a:lstStyle/>
          <a:p>
            <a:r>
              <a:rPr lang="ro-RO" dirty="0" smtClean="0"/>
              <a:t>META-ANALYSIS </a:t>
            </a:r>
            <a:r>
              <a:rPr lang="en-US" dirty="0" smtClean="0"/>
              <a:t>to </a:t>
            </a:r>
            <a:r>
              <a:rPr lang="en-US" dirty="0"/>
              <a:t>identify prospective studies investigating the effects of statin therapy on plaque volume and its composition using VH-IVUS</a:t>
            </a:r>
            <a:r>
              <a:rPr lang="en-US" dirty="0" smtClean="0"/>
              <a:t>.</a:t>
            </a:r>
            <a:endParaRPr lang="ro-RO" dirty="0" smtClean="0"/>
          </a:p>
          <a:p>
            <a:r>
              <a:rPr lang="en-US" dirty="0" smtClean="0"/>
              <a:t>nine </a:t>
            </a:r>
            <a:r>
              <a:rPr lang="en-US" dirty="0"/>
              <a:t>studies with 16 statin treatment arms and 830 participants.</a:t>
            </a:r>
            <a:endParaRPr lang="ro-RO" dirty="0"/>
          </a:p>
        </p:txBody>
      </p:sp>
      <p:sp>
        <p:nvSpPr>
          <p:cNvPr id="4" name="Footer Placeholder 3"/>
          <p:cNvSpPr>
            <a:spLocks noGrp="1"/>
          </p:cNvSpPr>
          <p:nvPr>
            <p:ph type="ftr" sz="quarter" idx="11"/>
          </p:nvPr>
        </p:nvSpPr>
        <p:spPr>
          <a:xfrm>
            <a:off x="0" y="6369050"/>
            <a:ext cx="8229600" cy="365125"/>
          </a:xfrm>
        </p:spPr>
        <p:txBody>
          <a:bodyPr/>
          <a:lstStyle/>
          <a:p>
            <a:pPr algn="just"/>
            <a:r>
              <a:rPr lang="ro-RO" b="0" i="1" dirty="0">
                <a:latin typeface="Arial" charset="0"/>
                <a:ea typeface="Arial" charset="0"/>
                <a:cs typeface="Arial" charset="0"/>
              </a:rPr>
              <a:t>Impact of statin therapy on coronary plaque composition: a systematic review and meta-analysis of virtual histology intravascular ultrasound studies Maciej Banach,corresponding author# Corina Serban,# Amirhossein Sahebkar, Dimitri P. Mikhailidis, Sorin Ursoniu, Kausik K. Ray, Jacek Rysz, Peter P. Toth, Paul Muntner, Svetlana Mosteoru, Hector M. García-García, G. Kees Hovingh, John JP Kastelein, Patrick W. Serruys, and Lipid and Blood Pressure Meta-analysis Collaboration (LBPMC) Group,2015</a:t>
            </a:r>
          </a:p>
          <a:p>
            <a:pPr algn="just"/>
            <a:endParaRPr lang="ro-RO" b="0" i="1" dirty="0">
              <a:latin typeface="Arial" charset="0"/>
              <a:ea typeface="Arial" charset="0"/>
              <a:cs typeface="Arial" charset="0"/>
            </a:endParaRPr>
          </a:p>
        </p:txBody>
      </p:sp>
    </p:spTree>
    <p:extLst>
      <p:ext uri="{BB962C8B-B14F-4D97-AF65-F5344CB8AC3E}">
        <p14:creationId xmlns:p14="http://schemas.microsoft.com/office/powerpoint/2010/main" xmlns="" val="140021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Impact of statin therapy on coronary plaque </a:t>
            </a:r>
            <a:r>
              <a:rPr lang="en-US" sz="2800" dirty="0" smtClean="0"/>
              <a:t>composition</a:t>
            </a:r>
            <a:r>
              <a:rPr lang="en-US" sz="2800" dirty="0"/>
              <a:t/>
            </a:r>
            <a:br>
              <a:rPr lang="en-US" sz="2800" dirty="0"/>
            </a:br>
            <a:endParaRPr lang="ro-RO" sz="2800" dirty="0"/>
          </a:p>
        </p:txBody>
      </p:sp>
      <p:sp>
        <p:nvSpPr>
          <p:cNvPr id="3" name="Content Placeholder 2"/>
          <p:cNvSpPr>
            <a:spLocks noGrp="1"/>
          </p:cNvSpPr>
          <p:nvPr>
            <p:ph idx="1"/>
          </p:nvPr>
        </p:nvSpPr>
        <p:spPr>
          <a:xfrm>
            <a:off x="457200" y="1841502"/>
            <a:ext cx="6508750" cy="3916363"/>
          </a:xfrm>
        </p:spPr>
        <p:txBody>
          <a:bodyPr/>
          <a:lstStyle/>
          <a:p>
            <a:r>
              <a:rPr lang="en-US" dirty="0"/>
              <a:t> significant effect of statin therapy </a:t>
            </a:r>
            <a:endParaRPr lang="ro-RO" dirty="0" smtClean="0"/>
          </a:p>
          <a:p>
            <a:pPr lvl="1"/>
            <a:r>
              <a:rPr lang="en-US" dirty="0" smtClean="0"/>
              <a:t>on </a:t>
            </a:r>
            <a:r>
              <a:rPr lang="en-US" dirty="0"/>
              <a:t>plaque volume </a:t>
            </a:r>
            <a:endParaRPr lang="ro-RO" dirty="0"/>
          </a:p>
          <a:p>
            <a:pPr lvl="1"/>
            <a:r>
              <a:rPr lang="en-US" dirty="0" smtClean="0"/>
              <a:t>with </a:t>
            </a:r>
            <a:r>
              <a:rPr lang="en-US" dirty="0"/>
              <a:t>no significant changes in lumen </a:t>
            </a:r>
            <a:r>
              <a:rPr lang="en-US" dirty="0" smtClean="0"/>
              <a:t>volume </a:t>
            </a:r>
            <a:endParaRPr lang="ro-RO" dirty="0" smtClean="0"/>
          </a:p>
          <a:p>
            <a:pPr lvl="1"/>
            <a:r>
              <a:rPr lang="en-US" dirty="0" smtClean="0"/>
              <a:t>external </a:t>
            </a:r>
            <a:r>
              <a:rPr lang="en-US" dirty="0"/>
              <a:t>elastic membrane, </a:t>
            </a:r>
            <a:endParaRPr lang="ro-RO" dirty="0" smtClean="0"/>
          </a:p>
          <a:p>
            <a:pPr lvl="1"/>
            <a:r>
              <a:rPr lang="en-US" dirty="0" smtClean="0"/>
              <a:t>fibrous </a:t>
            </a:r>
            <a:r>
              <a:rPr lang="en-US" dirty="0"/>
              <a:t>and dense calcium volumes</a:t>
            </a:r>
            <a:r>
              <a:rPr lang="en-US" dirty="0" smtClean="0"/>
              <a:t>,</a:t>
            </a:r>
            <a:endParaRPr lang="ro-RO" dirty="0" smtClean="0"/>
          </a:p>
          <a:p>
            <a:pPr lvl="1"/>
            <a:r>
              <a:rPr lang="en-US" dirty="0" smtClean="0"/>
              <a:t>fibro-fatty </a:t>
            </a:r>
            <a:r>
              <a:rPr lang="en-US" dirty="0"/>
              <a:t>and necrotic core tissue volumes remained statistically unchanged</a:t>
            </a:r>
            <a:r>
              <a:rPr lang="en-US" dirty="0" smtClean="0"/>
              <a:t>.</a:t>
            </a:r>
          </a:p>
          <a:p>
            <a:r>
              <a:rPr lang="en-US" dirty="0"/>
              <a:t>In other words, there </a:t>
            </a:r>
            <a:r>
              <a:rPr lang="en-US" dirty="0">
                <a:solidFill>
                  <a:srgbClr val="FF0000"/>
                </a:solidFill>
              </a:rPr>
              <a:t>may be two differential </a:t>
            </a:r>
            <a:r>
              <a:rPr lang="en-US" dirty="0"/>
              <a:t>effects of statin treatment, </a:t>
            </a:r>
            <a:endParaRPr lang="ro-RO" dirty="0"/>
          </a:p>
          <a:p>
            <a:pPr lvl="1"/>
            <a:r>
              <a:rPr lang="en-US" dirty="0"/>
              <a:t>on the one hand a focal increase in cap thickness </a:t>
            </a:r>
            <a:endParaRPr lang="ro-RO" dirty="0"/>
          </a:p>
          <a:p>
            <a:pPr lvl="1"/>
            <a:r>
              <a:rPr lang="en-US" dirty="0"/>
              <a:t>on the other hand a global decrease in fibrous tissue. </a:t>
            </a:r>
            <a:endParaRPr lang="ro-RO" dirty="0"/>
          </a:p>
          <a:p>
            <a:pPr lvl="1"/>
            <a:endParaRPr lang="ro-RO" dirty="0"/>
          </a:p>
        </p:txBody>
      </p:sp>
      <p:sp>
        <p:nvSpPr>
          <p:cNvPr id="5" name="Footer Placeholder 3"/>
          <p:cNvSpPr>
            <a:spLocks noGrp="1"/>
          </p:cNvSpPr>
          <p:nvPr>
            <p:ph type="ftr" sz="quarter" idx="11"/>
          </p:nvPr>
        </p:nvSpPr>
        <p:spPr>
          <a:xfrm>
            <a:off x="0" y="6369050"/>
            <a:ext cx="8229600" cy="365125"/>
          </a:xfrm>
        </p:spPr>
        <p:txBody>
          <a:bodyPr/>
          <a:lstStyle/>
          <a:p>
            <a:pPr algn="just"/>
            <a:r>
              <a:rPr lang="ro-RO" b="0" i="1" dirty="0">
                <a:latin typeface="Arial" charset="0"/>
                <a:ea typeface="Arial" charset="0"/>
                <a:cs typeface="Arial" charset="0"/>
              </a:rPr>
              <a:t>Impact of statin therapy on coronary plaque composition: a systematic review and meta-analysis of virtual histology intravascular ultrasound studies Maciej Banach,corresponding author# Corina Serban,# Amirhossein Sahebkar, Dimitri P. Mikhailidis, Sorin Ursoniu, Kausik K. Ray, Jacek Rysz, Peter P. Toth, Paul Muntner, Svetlana Mosteoru, Hector M. García-García, G. Kees Hovingh, John JP Kastelein, Patrick W. Serruys, and Lipid and Blood Pressure Meta-analysis Collaboration (LBPMC) Group,2015</a:t>
            </a:r>
          </a:p>
          <a:p>
            <a:pPr algn="just"/>
            <a:endParaRPr lang="ro-RO" b="0" i="1" dirty="0">
              <a:latin typeface="Arial" charset="0"/>
              <a:ea typeface="Arial" charset="0"/>
              <a:cs typeface="Arial" charset="0"/>
            </a:endParaRPr>
          </a:p>
        </p:txBody>
      </p:sp>
    </p:spTree>
    <p:extLst>
      <p:ext uri="{BB962C8B-B14F-4D97-AF65-F5344CB8AC3E}">
        <p14:creationId xmlns:p14="http://schemas.microsoft.com/office/powerpoint/2010/main" xmlns="" val="1795342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C</a:t>
            </a:r>
            <a:r>
              <a:rPr lang="en-US" dirty="0" err="1" smtClean="0"/>
              <a:t>alcium</a:t>
            </a:r>
            <a:r>
              <a:rPr lang="en-US" dirty="0" smtClean="0"/>
              <a:t> </a:t>
            </a:r>
            <a:r>
              <a:rPr lang="en-US" dirty="0"/>
              <a:t>density of coronary artery plaque</a:t>
            </a:r>
            <a:endParaRPr lang="ro-RO" dirty="0"/>
          </a:p>
        </p:txBody>
      </p:sp>
      <p:sp>
        <p:nvSpPr>
          <p:cNvPr id="3" name="Content Placeholder 2"/>
          <p:cNvSpPr>
            <a:spLocks noGrp="1"/>
          </p:cNvSpPr>
          <p:nvPr>
            <p:ph idx="1"/>
          </p:nvPr>
        </p:nvSpPr>
        <p:spPr/>
        <p:txBody>
          <a:bodyPr>
            <a:normAutofit/>
          </a:bodyPr>
          <a:lstStyle/>
          <a:p>
            <a:r>
              <a:rPr lang="en-US" dirty="0"/>
              <a:t>Coronary artery calcium (CAC), measured by computed tomography (CT), has strong predictive value for incident cardiovascular disease (CVD) events. </a:t>
            </a:r>
            <a:endParaRPr lang="ro-RO" dirty="0" smtClean="0"/>
          </a:p>
          <a:p>
            <a:r>
              <a:rPr lang="en-US" dirty="0" smtClean="0"/>
              <a:t>The </a:t>
            </a:r>
            <a:r>
              <a:rPr lang="en-US" dirty="0"/>
              <a:t>standard CAC score is the </a:t>
            </a:r>
            <a:r>
              <a:rPr lang="en-US" dirty="0" err="1"/>
              <a:t>Agatston</a:t>
            </a:r>
            <a:r>
              <a:rPr lang="en-US" dirty="0"/>
              <a:t>, which is weighted upward for greater calcium density. </a:t>
            </a:r>
            <a:endParaRPr lang="ro-RO" dirty="0" smtClean="0"/>
          </a:p>
          <a:p>
            <a:r>
              <a:rPr lang="ro-RO" dirty="0"/>
              <a:t>S</a:t>
            </a:r>
            <a:r>
              <a:rPr lang="en-US" dirty="0" err="1" smtClean="0"/>
              <a:t>ome</a:t>
            </a:r>
            <a:r>
              <a:rPr lang="en-US" dirty="0" smtClean="0"/>
              <a:t> </a:t>
            </a:r>
            <a:r>
              <a:rPr lang="en-US" dirty="0"/>
              <a:t>data suggest increased plaque calcium density may be protective for CVD.</a:t>
            </a:r>
            <a:endParaRPr lang="ro-RO" dirty="0"/>
          </a:p>
        </p:txBody>
      </p:sp>
      <p:sp>
        <p:nvSpPr>
          <p:cNvPr id="4" name="Footer Placeholder 3"/>
          <p:cNvSpPr>
            <a:spLocks noGrp="1"/>
          </p:cNvSpPr>
          <p:nvPr>
            <p:ph type="ftr" sz="quarter" idx="11"/>
          </p:nvPr>
        </p:nvSpPr>
        <p:spPr>
          <a:xfrm>
            <a:off x="539552" y="6356350"/>
            <a:ext cx="8147248" cy="365125"/>
          </a:xfrm>
        </p:spPr>
        <p:txBody>
          <a:bodyPr/>
          <a:lstStyle/>
          <a:p>
            <a:pPr algn="just"/>
            <a:r>
              <a:rPr lang="ro-RO" dirty="0"/>
              <a:t>Criqui MH, Denenberg JO, Ix JH, McClelland RL, Wassel CL, Rifkin DE, et al. Calcium density of coronary artery plaque and risk of incident cardiovascular events. JAMA. 2014;311:271–8. doi: 10.1001/jama.2013.282535.</a:t>
            </a:r>
          </a:p>
        </p:txBody>
      </p:sp>
    </p:spTree>
    <p:extLst>
      <p:ext uri="{BB962C8B-B14F-4D97-AF65-F5344CB8AC3E}">
        <p14:creationId xmlns:p14="http://schemas.microsoft.com/office/powerpoint/2010/main" xmlns="" val="1845417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94351"/>
            <a:ext cx="9144000" cy="6458426"/>
          </a:xfrm>
          <a:prstGeom prst="rect">
            <a:avLst/>
          </a:prstGeom>
        </p:spPr>
      </p:pic>
      <p:sp>
        <p:nvSpPr>
          <p:cNvPr id="6" name="TextBox 2"/>
          <p:cNvSpPr txBox="1"/>
          <p:nvPr/>
        </p:nvSpPr>
        <p:spPr>
          <a:xfrm>
            <a:off x="1957099" y="216097"/>
            <a:ext cx="5617820" cy="1731243"/>
          </a:xfrm>
          <a:prstGeom prst="rect">
            <a:avLst/>
          </a:prstGeom>
          <a:noFill/>
        </p:spPr>
        <p:txBody>
          <a:bodyPr vert="horz" wrap="none" lIns="0" tIns="0" rIns="0" bIns="0" rtlCol="0">
            <a:spAutoFit/>
          </a:bodyPr>
          <a:lstStyle/>
          <a:p>
            <a:pPr>
              <a:lnSpc>
                <a:spcPts val="4537"/>
              </a:lnSpc>
            </a:pPr>
            <a:r>
              <a:rPr lang="en-CA" sz="3510" spc="-9">
                <a:solidFill>
                  <a:srgbClr val="000000"/>
                </a:solidFill>
                <a:latin typeface="Arial"/>
                <a:cs typeface="Arial"/>
              </a:rPr>
              <a:t>Powerful &amp; Incremental Risk</a:t>
            </a:r>
            <a:r>
              <a:rPr lang="en-CA" sz="3775">
                <a:solidFill>
                  <a:srgbClr val="000000"/>
                </a:solidFill>
                <a:latin typeface="Times New Roman"/>
              </a:rPr>
              <a:t/>
            </a:r>
            <a:br>
              <a:rPr lang="en-CA" sz="3775">
                <a:solidFill>
                  <a:srgbClr val="000000"/>
                </a:solidFill>
                <a:latin typeface="Times New Roman"/>
              </a:rPr>
            </a:br>
            <a:r>
              <a:rPr lang="en-CA" sz="3510" spc="-9">
                <a:solidFill>
                  <a:srgbClr val="000000"/>
                </a:solidFill>
                <a:latin typeface="Arial"/>
                <a:cs typeface="Arial"/>
              </a:rPr>
              <a:t>Prediction to Risk Factors</a:t>
            </a:r>
          </a:p>
          <a:p>
            <a:pPr>
              <a:lnSpc>
                <a:spcPts val="4537"/>
              </a:lnSpc>
            </a:pPr>
            <a:endParaRPr lang="en-CA" sz="3775">
              <a:solidFill>
                <a:srgbClr val="000000"/>
              </a:solidFill>
            </a:endParaRPr>
          </a:p>
        </p:txBody>
      </p:sp>
      <p:sp>
        <p:nvSpPr>
          <p:cNvPr id="3" name="TextBox 3"/>
          <p:cNvSpPr txBox="1"/>
          <p:nvPr/>
        </p:nvSpPr>
        <p:spPr>
          <a:xfrm>
            <a:off x="532766" y="6022156"/>
            <a:ext cx="3827330" cy="512961"/>
          </a:xfrm>
          <a:prstGeom prst="rect">
            <a:avLst/>
          </a:prstGeom>
          <a:noFill/>
        </p:spPr>
        <p:txBody>
          <a:bodyPr vert="horz" wrap="none" lIns="0" tIns="0" rIns="0" bIns="0" rtlCol="0">
            <a:spAutoFit/>
          </a:bodyPr>
          <a:lstStyle/>
          <a:p>
            <a:pPr>
              <a:lnSpc>
                <a:spcPts val="1969"/>
              </a:lnSpc>
            </a:pPr>
            <a:r>
              <a:rPr lang="en-CA" sz="1614" spc="-9">
                <a:solidFill>
                  <a:srgbClr val="000000"/>
                </a:solidFill>
                <a:latin typeface="Arial"/>
                <a:cs typeface="Arial"/>
              </a:rPr>
              <a:t>Powerful prediction of events in all 4 racial</a:t>
            </a:r>
          </a:p>
          <a:p>
            <a:pPr>
              <a:lnSpc>
                <a:spcPts val="1969"/>
              </a:lnSpc>
            </a:pPr>
            <a:endParaRPr lang="en-CA" sz="1699">
              <a:solidFill>
                <a:srgbClr val="000000"/>
              </a:solidFill>
            </a:endParaRPr>
          </a:p>
        </p:txBody>
      </p:sp>
      <p:sp>
        <p:nvSpPr>
          <p:cNvPr id="4" name="TextBox 4"/>
          <p:cNvSpPr txBox="1"/>
          <p:nvPr/>
        </p:nvSpPr>
        <p:spPr>
          <a:xfrm>
            <a:off x="532766" y="6272230"/>
            <a:ext cx="2360583" cy="538609"/>
          </a:xfrm>
          <a:prstGeom prst="rect">
            <a:avLst/>
          </a:prstGeom>
          <a:noFill/>
        </p:spPr>
        <p:txBody>
          <a:bodyPr vert="horz" wrap="none" lIns="0" tIns="0" rIns="0" bIns="0" rtlCol="0">
            <a:spAutoFit/>
          </a:bodyPr>
          <a:lstStyle/>
          <a:p>
            <a:pPr>
              <a:lnSpc>
                <a:spcPts val="2093"/>
              </a:lnSpc>
            </a:pPr>
            <a:r>
              <a:rPr lang="en-CA" sz="1614" spc="-9">
                <a:solidFill>
                  <a:srgbClr val="000000"/>
                </a:solidFill>
                <a:latin typeface="Arial"/>
                <a:cs typeface="Arial"/>
              </a:rPr>
              <a:t>groups in the MESA study</a:t>
            </a:r>
          </a:p>
          <a:p>
            <a:pPr>
              <a:lnSpc>
                <a:spcPts val="2093"/>
              </a:lnSpc>
            </a:pPr>
            <a:endParaRPr lang="en-CA" sz="1614" spc="-9">
              <a:solidFill>
                <a:srgbClr val="000000"/>
              </a:solidFill>
              <a:latin typeface="Arial"/>
              <a:cs typeface="Arial"/>
            </a:endParaRPr>
          </a:p>
        </p:txBody>
      </p:sp>
      <p:sp>
        <p:nvSpPr>
          <p:cNvPr id="5" name="TextBox 5"/>
          <p:cNvSpPr txBox="1"/>
          <p:nvPr/>
        </p:nvSpPr>
        <p:spPr>
          <a:xfrm>
            <a:off x="5838678" y="6272230"/>
            <a:ext cx="3061031" cy="564257"/>
          </a:xfrm>
          <a:prstGeom prst="rect">
            <a:avLst/>
          </a:prstGeom>
          <a:noFill/>
        </p:spPr>
        <p:txBody>
          <a:bodyPr vert="horz" wrap="none" lIns="0" tIns="0" rIns="0" bIns="0" rtlCol="0">
            <a:spAutoFit/>
          </a:bodyPr>
          <a:lstStyle/>
          <a:p>
            <a:pPr>
              <a:lnSpc>
                <a:spcPts val="2166"/>
              </a:lnSpc>
            </a:pPr>
            <a:r>
              <a:rPr lang="en-CA" sz="1755" spc="-17">
                <a:solidFill>
                  <a:srgbClr val="807F80"/>
                </a:solidFill>
                <a:latin typeface="Arial"/>
                <a:cs typeface="Arial"/>
              </a:rPr>
              <a:t>Detrano R. </a:t>
            </a:r>
            <a:r>
              <a:rPr lang="en-CA" sz="1755" i="1" spc="-17">
                <a:solidFill>
                  <a:srgbClr val="807F80"/>
                </a:solidFill>
                <a:latin typeface="Arial Italic"/>
                <a:cs typeface="Arial Italic"/>
              </a:rPr>
              <a:t>N Engl J Med</a:t>
            </a:r>
            <a:r>
              <a:rPr lang="en-CA" sz="1755" spc="-17">
                <a:solidFill>
                  <a:srgbClr val="807F80"/>
                </a:solidFill>
                <a:latin typeface="Arial"/>
                <a:cs typeface="Arial"/>
              </a:rPr>
              <a:t>. 2008</a:t>
            </a:r>
          </a:p>
          <a:p>
            <a:pPr>
              <a:lnSpc>
                <a:spcPts val="2166"/>
              </a:lnSpc>
            </a:pPr>
            <a:endParaRPr lang="en-CA" sz="1755" spc="-17">
              <a:solidFill>
                <a:srgbClr val="807F80"/>
              </a:solidFill>
              <a:latin typeface="Arial"/>
              <a:cs typeface="Arial"/>
            </a:endParaRPr>
          </a:p>
        </p:txBody>
      </p:sp>
    </p:spTree>
    <p:extLst>
      <p:ext uri="{BB962C8B-B14F-4D97-AF65-F5344CB8AC3E}">
        <p14:creationId xmlns:p14="http://schemas.microsoft.com/office/powerpoint/2010/main" xmlns="" val="1453927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25745"/>
            <a:ext cx="6508750" cy="1143000"/>
          </a:xfrm>
        </p:spPr>
        <p:txBody>
          <a:bodyPr/>
          <a:lstStyle/>
          <a:p>
            <a:r>
              <a:rPr lang="ro-RO" dirty="0" smtClean="0"/>
              <a:t>CAC Volume</a:t>
            </a:r>
            <a:endParaRPr lang="ro-RO" dirty="0"/>
          </a:p>
        </p:txBody>
      </p:sp>
      <p:sp>
        <p:nvSpPr>
          <p:cNvPr id="3" name="Content Placeholder 2"/>
          <p:cNvSpPr>
            <a:spLocks noGrp="1"/>
          </p:cNvSpPr>
          <p:nvPr>
            <p:ph idx="1"/>
          </p:nvPr>
        </p:nvSpPr>
        <p:spPr>
          <a:xfrm>
            <a:off x="457200" y="1600200"/>
            <a:ext cx="4114800" cy="4525963"/>
          </a:xfrm>
        </p:spPr>
        <p:txBody>
          <a:bodyPr>
            <a:normAutofit/>
          </a:bodyPr>
          <a:lstStyle/>
          <a:p>
            <a:r>
              <a:rPr lang="en-US" dirty="0"/>
              <a:t>CAC volume was positively and independently associated with CHD and CVD risk. </a:t>
            </a:r>
            <a:endParaRPr lang="ro-RO" dirty="0" smtClean="0"/>
          </a:p>
          <a:p>
            <a:r>
              <a:rPr lang="en-US" dirty="0" smtClean="0"/>
              <a:t>At </a:t>
            </a:r>
            <a:r>
              <a:rPr lang="en-US" dirty="0"/>
              <a:t>any level of CAC volume, CAC density was inversely and significantly associated with CHD and CVD risk. </a:t>
            </a:r>
            <a:endParaRPr lang="ro-RO" dirty="0" smtClean="0"/>
          </a:p>
          <a:p>
            <a:r>
              <a:rPr lang="en-US" dirty="0" smtClean="0"/>
              <a:t>The </a:t>
            </a:r>
            <a:r>
              <a:rPr lang="en-US" dirty="0"/>
              <a:t>role of CAC density should be considered when evaluating current CAC scoring systems</a:t>
            </a:r>
            <a:endParaRPr lang="ro-RO" dirty="0"/>
          </a:p>
        </p:txBody>
      </p:sp>
      <p:sp>
        <p:nvSpPr>
          <p:cNvPr id="4" name="Footer Placeholder 3"/>
          <p:cNvSpPr>
            <a:spLocks noGrp="1"/>
          </p:cNvSpPr>
          <p:nvPr>
            <p:ph type="ftr" sz="quarter" idx="11"/>
          </p:nvPr>
        </p:nvSpPr>
        <p:spPr>
          <a:xfrm>
            <a:off x="457200" y="6356350"/>
            <a:ext cx="8229600" cy="365125"/>
          </a:xfrm>
        </p:spPr>
        <p:txBody>
          <a:bodyPr/>
          <a:lstStyle/>
          <a:p>
            <a:pPr algn="just"/>
            <a:r>
              <a:rPr lang="ro-RO" dirty="0"/>
              <a:t>Criqui MH, Denenberg JO, Ix JH, McClelland RL, Wassel CL, Rifkin DE, et al. Calcium density of coronary artery plaque and risk of incident cardiovascular events. JAMA. 2014;311:271–8. doi: 10.1001/jama.2013.282535.</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27984" y="1647824"/>
            <a:ext cx="4516760" cy="4229447"/>
          </a:xfrm>
          <a:prstGeom prst="rect">
            <a:avLst/>
          </a:prstGeom>
        </p:spPr>
      </p:pic>
    </p:spTree>
    <p:extLst>
      <p:ext uri="{BB962C8B-B14F-4D97-AF65-F5344CB8AC3E}">
        <p14:creationId xmlns:p14="http://schemas.microsoft.com/office/powerpoint/2010/main" xmlns="" val="1571070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15900" y="0"/>
            <a:ext cx="6508750" cy="1143000"/>
          </a:xfrm>
        </p:spPr>
        <p:txBody>
          <a:bodyPr/>
          <a:lstStyle/>
          <a:p>
            <a:r>
              <a:rPr lang="cs-CZ" altLang="en-US"/>
              <a:t>Arterial</a:t>
            </a:r>
            <a:r>
              <a:rPr lang="cs-CZ" altLang="en-US" dirty="0"/>
              <a:t> </a:t>
            </a:r>
            <a:r>
              <a:rPr lang="cs-CZ" altLang="en-US" dirty="0" err="1"/>
              <a:t>wall</a:t>
            </a:r>
            <a:endParaRPr lang="cs-CZ" altLang="en-US" dirty="0"/>
          </a:p>
        </p:txBody>
      </p:sp>
      <p:sp>
        <p:nvSpPr>
          <p:cNvPr id="60419" name="Rectangle 3"/>
          <p:cNvSpPr>
            <a:spLocks noGrp="1" noChangeArrowheads="1"/>
          </p:cNvSpPr>
          <p:nvPr>
            <p:ph type="body" idx="1"/>
          </p:nvPr>
        </p:nvSpPr>
        <p:spPr>
          <a:xfrm>
            <a:off x="457200" y="1917702"/>
            <a:ext cx="7734300" cy="3916363"/>
          </a:xfrm>
        </p:spPr>
        <p:txBody>
          <a:bodyPr/>
          <a:lstStyle/>
          <a:p>
            <a:pPr>
              <a:lnSpc>
                <a:spcPct val="90000"/>
              </a:lnSpc>
            </a:pPr>
            <a:r>
              <a:rPr lang="en-US" altLang="en-US" sz="2400" dirty="0"/>
              <a:t>In the case of </a:t>
            </a:r>
            <a:r>
              <a:rPr lang="en-US" altLang="en-US" sz="2400" dirty="0">
                <a:sym typeface="Wingdings 3" charset="2"/>
              </a:rPr>
              <a:t>intact</a:t>
            </a:r>
            <a:r>
              <a:rPr lang="en-US" altLang="en-US" sz="2400" dirty="0"/>
              <a:t> endothelium, the stimulus for </a:t>
            </a:r>
            <a:r>
              <a:rPr lang="en-US" altLang="en-US" sz="2400" dirty="0">
                <a:sym typeface="Wingdings 3" charset="2"/>
              </a:rPr>
              <a:t>vasodilatation</a:t>
            </a:r>
            <a:r>
              <a:rPr lang="en-US" altLang="en-US" sz="2400" dirty="0"/>
              <a:t>:</a:t>
            </a:r>
          </a:p>
          <a:p>
            <a:pPr lvl="1">
              <a:lnSpc>
                <a:spcPct val="90000"/>
              </a:lnSpc>
            </a:pPr>
            <a:r>
              <a:rPr lang="en-US" altLang="en-US" sz="2000" dirty="0"/>
              <a:t>mechanical stimulation by </a:t>
            </a:r>
            <a:r>
              <a:rPr lang="en-US" altLang="en-US" sz="2000" dirty="0">
                <a:sym typeface="Wingdings 3" charset="2"/>
              </a:rPr>
              <a:t> blood flow</a:t>
            </a:r>
          </a:p>
          <a:p>
            <a:pPr lvl="1">
              <a:lnSpc>
                <a:spcPct val="90000"/>
              </a:lnSpc>
            </a:pPr>
            <a:r>
              <a:rPr lang="en-US" altLang="en-US" sz="2000" dirty="0" err="1"/>
              <a:t>catecholamines</a:t>
            </a:r>
            <a:r>
              <a:rPr lang="en-US" altLang="en-US" sz="2000" dirty="0"/>
              <a:t>, bradykinin, platelets-released serotonin stimulate specific receptors</a:t>
            </a:r>
          </a:p>
          <a:p>
            <a:pPr>
              <a:lnSpc>
                <a:spcPct val="90000"/>
              </a:lnSpc>
            </a:pPr>
            <a:r>
              <a:rPr lang="en-US" altLang="en-US" sz="2400" dirty="0"/>
              <a:t>In the case of e</a:t>
            </a:r>
            <a:r>
              <a:rPr lang="en-US" altLang="en-US" sz="2400" dirty="0">
                <a:sym typeface="Wingdings 3" charset="2"/>
              </a:rPr>
              <a:t>ndothelium </a:t>
            </a:r>
            <a:r>
              <a:rPr lang="en-US" altLang="en-US" sz="2400" dirty="0" err="1">
                <a:sym typeface="Wingdings 3" charset="2"/>
              </a:rPr>
              <a:t>disfunction</a:t>
            </a:r>
            <a:r>
              <a:rPr lang="en-US" altLang="en-US" sz="2400" dirty="0">
                <a:sym typeface="Wingdings 3" charset="2"/>
              </a:rPr>
              <a:t>:</a:t>
            </a:r>
          </a:p>
          <a:p>
            <a:pPr lvl="1">
              <a:lnSpc>
                <a:spcPct val="90000"/>
              </a:lnSpc>
            </a:pPr>
            <a:r>
              <a:rPr lang="en-US" altLang="en-US" sz="2000" dirty="0">
                <a:sym typeface="Wingdings 3" charset="2"/>
              </a:rPr>
              <a:t>direct vasoconstrictor action of the stimuli on the VSMC outweighs the endothelium-dependent </a:t>
            </a:r>
            <a:r>
              <a:rPr lang="en-US" altLang="en-US" sz="2000" dirty="0" err="1">
                <a:sym typeface="Wingdings 3" charset="2"/>
              </a:rPr>
              <a:t>vasodilatator</a:t>
            </a:r>
            <a:r>
              <a:rPr lang="en-US" altLang="en-US" sz="2000" dirty="0">
                <a:sym typeface="Wingdings 3" charset="2"/>
              </a:rPr>
              <a:t> effect</a:t>
            </a:r>
            <a:endParaRPr lang="cs-CZ" altLang="en-US" sz="2000" dirty="0">
              <a:sym typeface="Wingdings 3" charset="2"/>
            </a:endParaRPr>
          </a:p>
          <a:p>
            <a:pPr lvl="1">
              <a:lnSpc>
                <a:spcPct val="90000"/>
              </a:lnSpc>
            </a:pPr>
            <a:r>
              <a:rPr lang="cs-CZ" altLang="en-US" sz="2000" dirty="0" err="1">
                <a:sym typeface="Wingdings 3" charset="2"/>
              </a:rPr>
              <a:t>this</a:t>
            </a:r>
            <a:r>
              <a:rPr lang="cs-CZ" altLang="en-US" sz="2000" dirty="0">
                <a:sym typeface="Wingdings 3" charset="2"/>
              </a:rPr>
              <a:t> </a:t>
            </a:r>
            <a:r>
              <a:rPr lang="en-US" altLang="en-US" sz="2000" dirty="0">
                <a:sym typeface="Wingdings 3" charset="2"/>
              </a:rPr>
              <a:t>action leads to </a:t>
            </a:r>
            <a:r>
              <a:rPr lang="en-US" altLang="en-US" sz="2000" dirty="0" err="1">
                <a:sym typeface="Wingdings 3" charset="2"/>
              </a:rPr>
              <a:t>paradoxial</a:t>
            </a:r>
            <a:r>
              <a:rPr lang="en-US" altLang="en-US" sz="2000" dirty="0">
                <a:sym typeface="Wingdings 3" charset="2"/>
              </a:rPr>
              <a:t> vasoconstriction</a:t>
            </a:r>
            <a:endParaRPr lang="cs-CZ" altLang="en-US" sz="2000" dirty="0">
              <a:sym typeface="Wingdings 3" charset="2"/>
            </a:endParaRPr>
          </a:p>
          <a:p>
            <a:pPr lvl="1">
              <a:lnSpc>
                <a:spcPct val="90000"/>
              </a:lnSpc>
              <a:buFont typeface="Wingdings" charset="2"/>
              <a:buNone/>
            </a:pPr>
            <a:r>
              <a:rPr lang="en-US" altLang="en-US" sz="2000" dirty="0">
                <a:sym typeface="Wingdings 3" charset="2"/>
              </a:rPr>
              <a:t> </a:t>
            </a:r>
          </a:p>
          <a:p>
            <a:pPr lvl="1">
              <a:lnSpc>
                <a:spcPct val="90000"/>
              </a:lnSpc>
              <a:buFont typeface="Wingdings" charset="2"/>
              <a:buNone/>
            </a:pPr>
            <a:r>
              <a:rPr lang="en-US" altLang="en-US" sz="2000" dirty="0">
                <a:sym typeface="Wingdings 3" charset="2"/>
              </a:rPr>
              <a:t>(Hypercholesterolemia and other cardiovascular risk factors are associated with endothelial </a:t>
            </a:r>
            <a:r>
              <a:rPr lang="en-US" altLang="en-US" sz="2000" dirty="0" err="1">
                <a:sym typeface="Wingdings 3" charset="2"/>
              </a:rPr>
              <a:t>disfunction</a:t>
            </a:r>
            <a:r>
              <a:rPr lang="en-US" altLang="en-US" sz="2000" dirty="0">
                <a:sym typeface="Wingdings 3" charset="2"/>
              </a:rPr>
              <a:t>).</a:t>
            </a:r>
          </a:p>
          <a:p>
            <a:pPr>
              <a:lnSpc>
                <a:spcPct val="90000"/>
              </a:lnSpc>
            </a:pPr>
            <a:endParaRPr lang="en-US" altLang="en-US" sz="2400" dirty="0"/>
          </a:p>
        </p:txBody>
      </p:sp>
    </p:spTree>
    <p:extLst>
      <p:ext uri="{BB962C8B-B14F-4D97-AF65-F5344CB8AC3E}">
        <p14:creationId xmlns:p14="http://schemas.microsoft.com/office/powerpoint/2010/main" xmlns="" val="879914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210"/>
            <a:ext cx="6508750" cy="1143000"/>
          </a:xfrm>
        </p:spPr>
        <p:txBody>
          <a:bodyPr>
            <a:noAutofit/>
          </a:bodyPr>
          <a:lstStyle/>
          <a:p>
            <a:r>
              <a:rPr lang="ro-RO" sz="2400" dirty="0"/>
              <a:t>T</a:t>
            </a:r>
            <a:r>
              <a:rPr lang="en-US" sz="2400" dirty="0" smtClean="0"/>
              <a:t>he </a:t>
            </a:r>
            <a:r>
              <a:rPr lang="en-US" sz="2400" dirty="0"/>
              <a:t>role of coronary calcification in the atherosclerotic process and its implications on cardiovascular risk assessment. </a:t>
            </a:r>
            <a:endParaRPr lang="ro-RO" sz="2400" dirty="0"/>
          </a:p>
        </p:txBody>
      </p:sp>
      <p:sp>
        <p:nvSpPr>
          <p:cNvPr id="3" name="Content Placeholder 2"/>
          <p:cNvSpPr>
            <a:spLocks noGrp="1"/>
          </p:cNvSpPr>
          <p:nvPr>
            <p:ph idx="1"/>
          </p:nvPr>
        </p:nvSpPr>
        <p:spPr>
          <a:xfrm>
            <a:off x="457200" y="1917702"/>
            <a:ext cx="8382000" cy="3916363"/>
          </a:xfrm>
        </p:spPr>
        <p:txBody>
          <a:bodyPr>
            <a:noAutofit/>
          </a:bodyPr>
          <a:lstStyle/>
          <a:p>
            <a:r>
              <a:rPr lang="en-US" sz="1600" dirty="0" smtClean="0"/>
              <a:t>some </a:t>
            </a:r>
            <a:r>
              <a:rPr lang="en-US" sz="1600" dirty="0"/>
              <a:t>authors propose that calcium formation is part of the healing and stabilizing process of atherosclerosis, </a:t>
            </a:r>
            <a:endParaRPr lang="ro-RO" sz="1600" dirty="0" smtClean="0"/>
          </a:p>
          <a:p>
            <a:r>
              <a:rPr lang="en-US" sz="1600" dirty="0" smtClean="0"/>
              <a:t>Other</a:t>
            </a:r>
            <a:r>
              <a:rPr lang="ro-RO" sz="1600" dirty="0" smtClean="0"/>
              <a:t> </a:t>
            </a:r>
            <a:r>
              <a:rPr lang="en-US" sz="1600" i="1" dirty="0" smtClean="0"/>
              <a:t>in </a:t>
            </a:r>
            <a:r>
              <a:rPr lang="en-US" sz="1600" i="1" dirty="0"/>
              <a:t>vitro</a:t>
            </a:r>
            <a:r>
              <a:rPr lang="en-US" sz="1600" dirty="0"/>
              <a:t> studies indicate that calcium location may better explain the difference in plaque rupture risk </a:t>
            </a:r>
            <a:endParaRPr lang="ro-RO" sz="1600" dirty="0"/>
          </a:p>
          <a:p>
            <a:r>
              <a:rPr lang="en-US" sz="1600" dirty="0" smtClean="0"/>
              <a:t>clinical </a:t>
            </a:r>
            <a:r>
              <a:rPr lang="en-US" sz="1600" dirty="0"/>
              <a:t>studies have firmly documented a direct association between the overall calcification in coronary arteries </a:t>
            </a:r>
            <a:endParaRPr lang="ro-RO" sz="1600" dirty="0" smtClean="0"/>
          </a:p>
          <a:p>
            <a:r>
              <a:rPr lang="en-US" sz="1600" dirty="0" err="1" smtClean="0"/>
              <a:t>Motoyama</a:t>
            </a:r>
            <a:r>
              <a:rPr lang="en-US" sz="1600" dirty="0" smtClean="0"/>
              <a:t> et</a:t>
            </a:r>
            <a:r>
              <a:rPr lang="ro-RO" sz="1600" dirty="0" smtClean="0"/>
              <a:t> al</a:t>
            </a:r>
          </a:p>
          <a:p>
            <a:pPr lvl="1"/>
            <a:r>
              <a:rPr lang="en-US" sz="1400" dirty="0" smtClean="0"/>
              <a:t>demonstrated </a:t>
            </a:r>
            <a:r>
              <a:rPr lang="en-US" sz="1400" dirty="0"/>
              <a:t>that calcium density is inversely associated with events risk. </a:t>
            </a:r>
            <a:endParaRPr lang="ro-RO" sz="1400" dirty="0"/>
          </a:p>
          <a:p>
            <a:pPr lvl="1"/>
            <a:r>
              <a:rPr lang="en-US" sz="1400" dirty="0" smtClean="0"/>
              <a:t>suggest </a:t>
            </a:r>
            <a:r>
              <a:rPr lang="en-US" sz="1400" dirty="0"/>
              <a:t>that smaller calcium deposition (pro-inflammatory-driven </a:t>
            </a:r>
            <a:r>
              <a:rPr lang="en-US" sz="1400" dirty="0" err="1"/>
              <a:t>microcalcifications</a:t>
            </a:r>
            <a:r>
              <a:rPr lang="en-US" sz="1400" dirty="0"/>
              <a:t>) are associated with plaque rupture and increased cardiovascular risk, </a:t>
            </a:r>
            <a:endParaRPr lang="ro-RO" sz="1400" dirty="0" smtClean="0"/>
          </a:p>
          <a:p>
            <a:pPr lvl="1"/>
            <a:r>
              <a:rPr lang="en-US" sz="1400" dirty="0" smtClean="0"/>
              <a:t>while </a:t>
            </a:r>
            <a:r>
              <a:rPr lang="en-US" sz="1400" dirty="0"/>
              <a:t>larger, denser calcium structures (anti-inflammatory-driven </a:t>
            </a:r>
            <a:r>
              <a:rPr lang="en-US" sz="1400" dirty="0" err="1"/>
              <a:t>macrocalcifications</a:t>
            </a:r>
            <a:r>
              <a:rPr lang="en-US" sz="1400" dirty="0"/>
              <a:t>) are associated with plaque stabilization and better outcomes, in agreement with the increased dense calcification documented with statin treatment </a:t>
            </a:r>
            <a:endParaRPr lang="ro-RO" sz="1400" dirty="0"/>
          </a:p>
        </p:txBody>
      </p:sp>
      <p:sp>
        <p:nvSpPr>
          <p:cNvPr id="4" name="Footer Placeholder 3"/>
          <p:cNvSpPr>
            <a:spLocks noGrp="1"/>
          </p:cNvSpPr>
          <p:nvPr>
            <p:ph type="ftr" sz="quarter" idx="11"/>
          </p:nvPr>
        </p:nvSpPr>
        <p:spPr>
          <a:xfrm>
            <a:off x="457200" y="6356350"/>
            <a:ext cx="8229600" cy="365125"/>
          </a:xfrm>
        </p:spPr>
        <p:txBody>
          <a:bodyPr/>
          <a:lstStyle/>
          <a:p>
            <a:pPr algn="just"/>
            <a:r>
              <a:rPr lang="ro-RO" dirty="0"/>
              <a:t>Computed tomographic angiography characteristics of atherosclerotic plaques subsequently resulting in acute coronary </a:t>
            </a:r>
            <a:r>
              <a:rPr lang="ro-RO" dirty="0" smtClean="0"/>
              <a:t>syndrome.Motoyama </a:t>
            </a:r>
            <a:r>
              <a:rPr lang="ro-RO" dirty="0"/>
              <a:t>S, Sarai M, Harigaya H, Anno H, Inoue K, Hara T, Naruse H, Ishii J, Hishida H, Wong ND, Virmani R, Kondo T, Ozaki Y, Narula </a:t>
            </a:r>
            <a:r>
              <a:rPr lang="ro-RO" dirty="0" smtClean="0"/>
              <a:t>J, J </a:t>
            </a:r>
            <a:r>
              <a:rPr lang="ro-RO" dirty="0"/>
              <a:t>Am Coll Cardiol. 2009 Jun 30; 54(1):49-57.</a:t>
            </a:r>
          </a:p>
        </p:txBody>
      </p:sp>
    </p:spTree>
    <p:extLst>
      <p:ext uri="{BB962C8B-B14F-4D97-AF65-F5344CB8AC3E}">
        <p14:creationId xmlns:p14="http://schemas.microsoft.com/office/powerpoint/2010/main" xmlns="" val="481147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94351"/>
            <a:ext cx="9144000" cy="6458426"/>
          </a:xfrm>
          <a:prstGeom prst="rect">
            <a:avLst/>
          </a:prstGeom>
        </p:spPr>
      </p:pic>
      <p:sp>
        <p:nvSpPr>
          <p:cNvPr id="12" name="TextBox 2"/>
          <p:cNvSpPr txBox="1"/>
          <p:nvPr/>
        </p:nvSpPr>
        <p:spPr>
          <a:xfrm>
            <a:off x="2468119" y="379188"/>
            <a:ext cx="4400051" cy="1731243"/>
          </a:xfrm>
          <a:prstGeom prst="rect">
            <a:avLst/>
          </a:prstGeom>
          <a:noFill/>
        </p:spPr>
        <p:txBody>
          <a:bodyPr vert="horz" wrap="none" lIns="0" tIns="0" rIns="0" bIns="0" rtlCol="0">
            <a:spAutoFit/>
          </a:bodyPr>
          <a:lstStyle/>
          <a:p>
            <a:pPr>
              <a:lnSpc>
                <a:spcPts val="4537"/>
              </a:lnSpc>
              <a:tabLst>
                <a:tab pos="728455" algn="l"/>
              </a:tabLst>
            </a:pPr>
            <a:r>
              <a:rPr lang="en-CA" sz="3510" spc="-9">
                <a:solidFill>
                  <a:srgbClr val="000000"/>
                </a:solidFill>
                <a:latin typeface="Arial"/>
                <a:cs typeface="Arial"/>
              </a:rPr>
              <a:t>Statins and Change in</a:t>
            </a:r>
            <a:r>
              <a:rPr lang="en-CA" sz="3775">
                <a:solidFill>
                  <a:srgbClr val="000000"/>
                </a:solidFill>
                <a:latin typeface="Times New Roman"/>
              </a:rPr>
              <a:t/>
            </a:r>
            <a:br>
              <a:rPr lang="en-CA" sz="3775">
                <a:solidFill>
                  <a:srgbClr val="000000"/>
                </a:solidFill>
                <a:latin typeface="Times New Roman"/>
              </a:rPr>
            </a:br>
            <a:r>
              <a:rPr lang="en-CA" sz="3510" spc="-17">
                <a:solidFill>
                  <a:srgbClr val="000000"/>
                </a:solidFill>
                <a:latin typeface="Arial"/>
                <a:cs typeface="Arial"/>
              </a:rPr>
              <a:t>	Calcium Score</a:t>
            </a:r>
          </a:p>
          <a:p>
            <a:pPr>
              <a:lnSpc>
                <a:spcPts val="4537"/>
              </a:lnSpc>
            </a:pPr>
            <a:endParaRPr lang="en-CA" sz="3775">
              <a:solidFill>
                <a:srgbClr val="000000"/>
              </a:solidFill>
            </a:endParaRPr>
          </a:p>
        </p:txBody>
      </p:sp>
      <p:sp>
        <p:nvSpPr>
          <p:cNvPr id="3" name="TextBox 3"/>
          <p:cNvSpPr txBox="1"/>
          <p:nvPr/>
        </p:nvSpPr>
        <p:spPr>
          <a:xfrm>
            <a:off x="6838973" y="1716539"/>
            <a:ext cx="1635128" cy="512961"/>
          </a:xfrm>
          <a:prstGeom prst="rect">
            <a:avLst/>
          </a:prstGeom>
          <a:noFill/>
        </p:spPr>
        <p:txBody>
          <a:bodyPr vert="horz" wrap="none" lIns="0" tIns="0" rIns="0" bIns="0" rtlCol="0">
            <a:spAutoFit/>
          </a:bodyPr>
          <a:lstStyle/>
          <a:p>
            <a:pPr>
              <a:lnSpc>
                <a:spcPts val="1969"/>
              </a:lnSpc>
            </a:pPr>
            <a:r>
              <a:rPr lang="en-CA" sz="1580" spc="-9">
                <a:solidFill>
                  <a:srgbClr val="000000"/>
                </a:solidFill>
                <a:latin typeface="Arial"/>
                <a:cs typeface="Arial"/>
              </a:rPr>
              <a:t>= before treatment</a:t>
            </a:r>
          </a:p>
          <a:p>
            <a:pPr>
              <a:lnSpc>
                <a:spcPts val="1969"/>
              </a:lnSpc>
            </a:pPr>
            <a:endParaRPr lang="en-CA" sz="1699">
              <a:solidFill>
                <a:srgbClr val="000000"/>
              </a:solidFill>
            </a:endParaRPr>
          </a:p>
        </p:txBody>
      </p:sp>
      <p:sp>
        <p:nvSpPr>
          <p:cNvPr id="4" name="TextBox 4"/>
          <p:cNvSpPr txBox="1"/>
          <p:nvPr/>
        </p:nvSpPr>
        <p:spPr>
          <a:xfrm>
            <a:off x="6871591" y="2216687"/>
            <a:ext cx="1467966" cy="512961"/>
          </a:xfrm>
          <a:prstGeom prst="rect">
            <a:avLst/>
          </a:prstGeom>
          <a:noFill/>
        </p:spPr>
        <p:txBody>
          <a:bodyPr vert="horz" wrap="none" lIns="0" tIns="0" rIns="0" bIns="0" rtlCol="0">
            <a:spAutoFit/>
          </a:bodyPr>
          <a:lstStyle/>
          <a:p>
            <a:pPr>
              <a:lnSpc>
                <a:spcPts val="1969"/>
              </a:lnSpc>
            </a:pPr>
            <a:r>
              <a:rPr lang="en-CA" sz="1580" spc="-9">
                <a:solidFill>
                  <a:srgbClr val="000000"/>
                </a:solidFill>
                <a:latin typeface="Arial"/>
                <a:cs typeface="Arial"/>
              </a:rPr>
              <a:t>= after treatment</a:t>
            </a:r>
          </a:p>
          <a:p>
            <a:pPr>
              <a:lnSpc>
                <a:spcPts val="1969"/>
              </a:lnSpc>
            </a:pPr>
            <a:endParaRPr lang="en-CA" sz="1699">
              <a:solidFill>
                <a:srgbClr val="000000"/>
              </a:solidFill>
            </a:endParaRPr>
          </a:p>
        </p:txBody>
      </p:sp>
      <p:sp>
        <p:nvSpPr>
          <p:cNvPr id="5" name="TextBox 5"/>
          <p:cNvSpPr txBox="1"/>
          <p:nvPr/>
        </p:nvSpPr>
        <p:spPr>
          <a:xfrm>
            <a:off x="2816048" y="5565500"/>
            <a:ext cx="886140" cy="512961"/>
          </a:xfrm>
          <a:prstGeom prst="rect">
            <a:avLst/>
          </a:prstGeom>
          <a:noFill/>
        </p:spPr>
        <p:txBody>
          <a:bodyPr vert="horz" wrap="none" lIns="0" tIns="0" rIns="0" bIns="0" rtlCol="0">
            <a:spAutoFit/>
          </a:bodyPr>
          <a:lstStyle/>
          <a:p>
            <a:pPr>
              <a:lnSpc>
                <a:spcPts val="1969"/>
              </a:lnSpc>
            </a:pPr>
            <a:r>
              <a:rPr lang="en-CA" sz="1580" spc="-9">
                <a:solidFill>
                  <a:srgbClr val="000000"/>
                </a:solidFill>
                <a:latin typeface="Arial"/>
                <a:cs typeface="Arial"/>
              </a:rPr>
              <a:t>No statins</a:t>
            </a:r>
          </a:p>
          <a:p>
            <a:pPr>
              <a:lnSpc>
                <a:spcPts val="1969"/>
              </a:lnSpc>
            </a:pPr>
            <a:endParaRPr lang="en-CA" sz="1580" spc="-9">
              <a:solidFill>
                <a:srgbClr val="000000"/>
              </a:solidFill>
              <a:latin typeface="Arial"/>
              <a:cs typeface="Arial"/>
            </a:endParaRPr>
          </a:p>
        </p:txBody>
      </p:sp>
      <p:sp>
        <p:nvSpPr>
          <p:cNvPr id="6" name="TextBox 6"/>
          <p:cNvSpPr txBox="1"/>
          <p:nvPr/>
        </p:nvSpPr>
        <p:spPr>
          <a:xfrm>
            <a:off x="4642673" y="5565500"/>
            <a:ext cx="1162049" cy="512961"/>
          </a:xfrm>
          <a:prstGeom prst="rect">
            <a:avLst/>
          </a:prstGeom>
          <a:noFill/>
        </p:spPr>
        <p:txBody>
          <a:bodyPr vert="horz" wrap="none" lIns="0" tIns="0" rIns="0" bIns="0" rtlCol="0">
            <a:spAutoFit/>
          </a:bodyPr>
          <a:lstStyle/>
          <a:p>
            <a:pPr>
              <a:lnSpc>
                <a:spcPts val="1969"/>
              </a:lnSpc>
            </a:pPr>
            <a:r>
              <a:rPr lang="en-CA" sz="1580" spc="-9">
                <a:solidFill>
                  <a:srgbClr val="000000"/>
                </a:solidFill>
                <a:latin typeface="Arial"/>
                <a:cs typeface="Arial"/>
              </a:rPr>
              <a:t>Statins not to</a:t>
            </a:r>
          </a:p>
          <a:p>
            <a:pPr>
              <a:lnSpc>
                <a:spcPts val="1969"/>
              </a:lnSpc>
            </a:pPr>
            <a:endParaRPr lang="en-CA" sz="1580" spc="-9">
              <a:solidFill>
                <a:srgbClr val="000000"/>
              </a:solidFill>
              <a:latin typeface="Arial"/>
              <a:cs typeface="Arial"/>
            </a:endParaRPr>
          </a:p>
        </p:txBody>
      </p:sp>
      <p:sp>
        <p:nvSpPr>
          <p:cNvPr id="7" name="TextBox 7"/>
          <p:cNvSpPr txBox="1"/>
          <p:nvPr/>
        </p:nvSpPr>
        <p:spPr>
          <a:xfrm>
            <a:off x="6610645" y="5565500"/>
            <a:ext cx="830035" cy="512961"/>
          </a:xfrm>
          <a:prstGeom prst="rect">
            <a:avLst/>
          </a:prstGeom>
          <a:noFill/>
        </p:spPr>
        <p:txBody>
          <a:bodyPr vert="horz" wrap="none" lIns="0" tIns="0" rIns="0" bIns="0" rtlCol="0">
            <a:spAutoFit/>
          </a:bodyPr>
          <a:lstStyle/>
          <a:p>
            <a:pPr>
              <a:lnSpc>
                <a:spcPts val="1969"/>
              </a:lnSpc>
            </a:pPr>
            <a:r>
              <a:rPr lang="en-CA" sz="1580" spc="-9">
                <a:solidFill>
                  <a:srgbClr val="000000"/>
                </a:solidFill>
                <a:latin typeface="Arial"/>
                <a:cs typeface="Arial"/>
              </a:rPr>
              <a:t>Statins to</a:t>
            </a:r>
          </a:p>
          <a:p>
            <a:pPr>
              <a:lnSpc>
                <a:spcPts val="1969"/>
              </a:lnSpc>
            </a:pPr>
            <a:endParaRPr lang="en-CA" sz="1580" spc="-9">
              <a:solidFill>
                <a:srgbClr val="000000"/>
              </a:solidFill>
              <a:latin typeface="Arial"/>
              <a:cs typeface="Arial"/>
            </a:endParaRPr>
          </a:p>
        </p:txBody>
      </p:sp>
      <p:sp>
        <p:nvSpPr>
          <p:cNvPr id="8" name="TextBox 8"/>
          <p:cNvSpPr txBox="1"/>
          <p:nvPr/>
        </p:nvSpPr>
        <p:spPr>
          <a:xfrm>
            <a:off x="4968856" y="5815574"/>
            <a:ext cx="509242" cy="512961"/>
          </a:xfrm>
          <a:prstGeom prst="rect">
            <a:avLst/>
          </a:prstGeom>
          <a:noFill/>
        </p:spPr>
        <p:txBody>
          <a:bodyPr vert="horz" wrap="none" lIns="0" tIns="0" rIns="0" bIns="0" rtlCol="0">
            <a:spAutoFit/>
          </a:bodyPr>
          <a:lstStyle/>
          <a:p>
            <a:pPr>
              <a:lnSpc>
                <a:spcPts val="1969"/>
              </a:lnSpc>
            </a:pPr>
            <a:r>
              <a:rPr lang="en-CA" sz="1580" spc="-9">
                <a:solidFill>
                  <a:srgbClr val="000000"/>
                </a:solidFill>
                <a:latin typeface="Arial"/>
                <a:cs typeface="Arial"/>
              </a:rPr>
              <a:t>target</a:t>
            </a:r>
          </a:p>
          <a:p>
            <a:pPr>
              <a:lnSpc>
                <a:spcPts val="1969"/>
              </a:lnSpc>
            </a:pPr>
            <a:endParaRPr lang="en-CA" sz="1580" spc="-9">
              <a:solidFill>
                <a:srgbClr val="000000"/>
              </a:solidFill>
              <a:latin typeface="Arial"/>
              <a:cs typeface="Arial"/>
            </a:endParaRPr>
          </a:p>
        </p:txBody>
      </p:sp>
      <p:sp>
        <p:nvSpPr>
          <p:cNvPr id="9" name="TextBox 9"/>
          <p:cNvSpPr txBox="1"/>
          <p:nvPr/>
        </p:nvSpPr>
        <p:spPr>
          <a:xfrm>
            <a:off x="6751991" y="5815574"/>
            <a:ext cx="509242" cy="512961"/>
          </a:xfrm>
          <a:prstGeom prst="rect">
            <a:avLst/>
          </a:prstGeom>
          <a:noFill/>
        </p:spPr>
        <p:txBody>
          <a:bodyPr vert="horz" wrap="none" lIns="0" tIns="0" rIns="0" bIns="0" rtlCol="0">
            <a:spAutoFit/>
          </a:bodyPr>
          <a:lstStyle/>
          <a:p>
            <a:pPr>
              <a:lnSpc>
                <a:spcPts val="1969"/>
              </a:lnSpc>
            </a:pPr>
            <a:r>
              <a:rPr lang="en-CA" sz="1580" spc="-9">
                <a:solidFill>
                  <a:srgbClr val="000000"/>
                </a:solidFill>
                <a:latin typeface="Arial"/>
                <a:cs typeface="Arial"/>
              </a:rPr>
              <a:t>target</a:t>
            </a:r>
          </a:p>
          <a:p>
            <a:pPr>
              <a:lnSpc>
                <a:spcPts val="1969"/>
              </a:lnSpc>
            </a:pPr>
            <a:endParaRPr lang="en-CA" sz="1580" spc="-9">
              <a:solidFill>
                <a:srgbClr val="000000"/>
              </a:solidFill>
              <a:latin typeface="Arial"/>
              <a:cs typeface="Arial"/>
            </a:endParaRPr>
          </a:p>
        </p:txBody>
      </p:sp>
      <p:sp>
        <p:nvSpPr>
          <p:cNvPr id="10" name="TextBox 10"/>
          <p:cNvSpPr txBox="1"/>
          <p:nvPr/>
        </p:nvSpPr>
        <p:spPr>
          <a:xfrm>
            <a:off x="521893" y="6250484"/>
            <a:ext cx="4969822" cy="512961"/>
          </a:xfrm>
          <a:prstGeom prst="rect">
            <a:avLst/>
          </a:prstGeom>
          <a:noFill/>
        </p:spPr>
        <p:txBody>
          <a:bodyPr vert="horz" wrap="none" lIns="0" tIns="0" rIns="0" bIns="0" rtlCol="0">
            <a:spAutoFit/>
          </a:bodyPr>
          <a:lstStyle/>
          <a:p>
            <a:pPr>
              <a:lnSpc>
                <a:spcPts val="1969"/>
              </a:lnSpc>
            </a:pPr>
            <a:r>
              <a:rPr lang="en-CA" sz="1580" spc="-9">
                <a:solidFill>
                  <a:srgbClr val="000000"/>
                </a:solidFill>
                <a:latin typeface="Arial"/>
                <a:cs typeface="Arial"/>
              </a:rPr>
              <a:t>Retrospective study, 149 patient, repeat scanning 1 year</a:t>
            </a:r>
          </a:p>
          <a:p>
            <a:pPr>
              <a:lnSpc>
                <a:spcPts val="1969"/>
              </a:lnSpc>
            </a:pPr>
            <a:endParaRPr lang="en-CA" sz="1699">
              <a:solidFill>
                <a:srgbClr val="000000"/>
              </a:solidFill>
            </a:endParaRPr>
          </a:p>
        </p:txBody>
      </p:sp>
      <p:sp>
        <p:nvSpPr>
          <p:cNvPr id="11" name="TextBox 11"/>
          <p:cNvSpPr txBox="1"/>
          <p:nvPr/>
        </p:nvSpPr>
        <p:spPr>
          <a:xfrm>
            <a:off x="7045555" y="6391830"/>
            <a:ext cx="1818318" cy="384721"/>
          </a:xfrm>
          <a:prstGeom prst="rect">
            <a:avLst/>
          </a:prstGeom>
          <a:noFill/>
        </p:spPr>
        <p:txBody>
          <a:bodyPr vert="horz" wrap="none" lIns="0" tIns="0" rIns="0" bIns="0" rtlCol="0">
            <a:spAutoFit/>
          </a:bodyPr>
          <a:lstStyle/>
          <a:p>
            <a:pPr>
              <a:lnSpc>
                <a:spcPts val="1541"/>
              </a:lnSpc>
            </a:pPr>
            <a:r>
              <a:rPr lang="en-CA" sz="1580" spc="-9">
                <a:solidFill>
                  <a:srgbClr val="7F7E7F"/>
                </a:solidFill>
                <a:latin typeface="Arial"/>
                <a:cs typeface="Arial"/>
              </a:rPr>
              <a:t>Callister NEJM 1998</a:t>
            </a:r>
          </a:p>
          <a:p>
            <a:pPr>
              <a:lnSpc>
                <a:spcPts val="1541"/>
              </a:lnSpc>
            </a:pPr>
            <a:endParaRPr lang="en-CA" sz="1699">
              <a:solidFill>
                <a:srgbClr val="000000"/>
              </a:solidFill>
            </a:endParaRPr>
          </a:p>
        </p:txBody>
      </p:sp>
    </p:spTree>
    <p:extLst>
      <p:ext uri="{BB962C8B-B14F-4D97-AF65-F5344CB8AC3E}">
        <p14:creationId xmlns:p14="http://schemas.microsoft.com/office/powerpoint/2010/main" xmlns="" val="1345319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387472"/>
            <a:ext cx="7200900" cy="428628"/>
          </a:xfrm>
        </p:spPr>
        <p:txBody>
          <a:bodyPr>
            <a:normAutofit fontScale="90000"/>
          </a:bodyPr>
          <a:lstStyle/>
          <a:p>
            <a:r>
              <a:rPr lang="ro-RO" dirty="0"/>
              <a:t>Plaque rupture becomes plaque erosion</a:t>
            </a:r>
            <a:r>
              <a:rPr lang="ro-RO" dirty="0">
                <a:solidFill>
                  <a:srgbClr val="FF0000"/>
                </a:solidFill>
              </a:rPr>
              <a:t/>
            </a:r>
            <a:br>
              <a:rPr lang="ro-RO" dirty="0">
                <a:solidFill>
                  <a:srgbClr val="FF0000"/>
                </a:solidFill>
              </a:rPr>
            </a:br>
            <a:endParaRPr lang="ro-RO" dirty="0">
              <a:solidFill>
                <a:srgbClr val="FF0000"/>
              </a:solidFill>
            </a:endParaRPr>
          </a:p>
        </p:txBody>
      </p:sp>
      <p:sp>
        <p:nvSpPr>
          <p:cNvPr id="3" name="Content Placeholder 2"/>
          <p:cNvSpPr>
            <a:spLocks noGrp="1"/>
          </p:cNvSpPr>
          <p:nvPr>
            <p:ph idx="1"/>
          </p:nvPr>
        </p:nvSpPr>
        <p:spPr>
          <a:xfrm>
            <a:off x="457200" y="1816100"/>
            <a:ext cx="6845300" cy="4310065"/>
          </a:xfrm>
        </p:spPr>
        <p:txBody>
          <a:bodyPr>
            <a:normAutofit fontScale="92500" lnSpcReduction="20000"/>
          </a:bodyPr>
          <a:lstStyle/>
          <a:p>
            <a:r>
              <a:rPr lang="en-US" dirty="0" smtClean="0"/>
              <a:t>these </a:t>
            </a:r>
            <a:r>
              <a:rPr lang="en-US" dirty="0"/>
              <a:t>results indicate that instead of regression, the use of statins can lead to plaque healing and stabilization. </a:t>
            </a:r>
            <a:endParaRPr lang="ro-RO" dirty="0" smtClean="0"/>
          </a:p>
          <a:p>
            <a:r>
              <a:rPr lang="en-US" dirty="0" smtClean="0"/>
              <a:t>The </a:t>
            </a:r>
            <a:r>
              <a:rPr lang="en-US" dirty="0"/>
              <a:t>“healed” plaque is only discretely smaller, although it has better structure and is less prone to rupture. </a:t>
            </a:r>
            <a:endParaRPr lang="ro-RO" dirty="0" smtClean="0"/>
          </a:p>
          <a:p>
            <a:r>
              <a:rPr lang="ro-RO" dirty="0" smtClean="0"/>
              <a:t>Because of incomplete healing the occurrence of cardiovascular events is significant = </a:t>
            </a:r>
            <a:r>
              <a:rPr lang="ro-RO" dirty="0" smtClean="0">
                <a:solidFill>
                  <a:srgbClr val="FF0000"/>
                </a:solidFill>
              </a:rPr>
              <a:t>residual risk</a:t>
            </a:r>
          </a:p>
          <a:p>
            <a:r>
              <a:rPr lang="en-US" dirty="0" smtClean="0"/>
              <a:t>alter </a:t>
            </a:r>
            <a:r>
              <a:rPr lang="en-US" dirty="0"/>
              <a:t>the mechanisms leading to acute coronary </a:t>
            </a:r>
            <a:r>
              <a:rPr lang="en-US" dirty="0" smtClean="0"/>
              <a:t>syndromes.</a:t>
            </a:r>
            <a:endParaRPr lang="ro-RO" dirty="0" smtClean="0"/>
          </a:p>
          <a:p>
            <a:pPr lvl="1"/>
            <a:r>
              <a:rPr lang="en-US" dirty="0" smtClean="0"/>
              <a:t>acute </a:t>
            </a:r>
            <a:r>
              <a:rPr lang="en-US" dirty="0"/>
              <a:t>coronary syndromes in those “healed” plaques are more likely to occur by erosion. </a:t>
            </a:r>
            <a:endParaRPr lang="ro-RO" dirty="0" smtClean="0"/>
          </a:p>
          <a:p>
            <a:pPr lvl="1"/>
            <a:r>
              <a:rPr lang="en-US" dirty="0" smtClean="0"/>
              <a:t>This </a:t>
            </a:r>
            <a:r>
              <a:rPr lang="en-US" dirty="0"/>
              <a:t>change is thought to be related to the improved plaque structure associated with the change in its components</a:t>
            </a:r>
            <a:r>
              <a:rPr lang="en-US" dirty="0" smtClean="0"/>
              <a:t>.</a:t>
            </a:r>
            <a:endParaRPr lang="ro-RO" dirty="0" smtClean="0"/>
          </a:p>
          <a:p>
            <a:endParaRPr lang="ro-RO" dirty="0"/>
          </a:p>
        </p:txBody>
      </p:sp>
      <p:sp>
        <p:nvSpPr>
          <p:cNvPr id="4" name="Footer Placeholder 3"/>
          <p:cNvSpPr>
            <a:spLocks noGrp="1"/>
          </p:cNvSpPr>
          <p:nvPr>
            <p:ph type="ftr" sz="quarter" idx="11"/>
          </p:nvPr>
        </p:nvSpPr>
        <p:spPr>
          <a:xfrm>
            <a:off x="457200" y="6356350"/>
            <a:ext cx="8229600" cy="365125"/>
          </a:xfrm>
        </p:spPr>
        <p:txBody>
          <a:bodyPr/>
          <a:lstStyle/>
          <a:p>
            <a:pPr algn="just"/>
            <a:r>
              <a:rPr lang="ro-RO" dirty="0"/>
              <a:t>Pugliese G, Iacobini C, Blasetti Fantauzzi C, Menini S. The dark and bright side of atherosclerotic calcification. Atherosclerosis. 2015;238:220–30. doi: 10.1016/j.atherosclerosis.2014.12.011. </a:t>
            </a:r>
          </a:p>
        </p:txBody>
      </p:sp>
    </p:spTree>
    <p:extLst>
      <p:ext uri="{BB962C8B-B14F-4D97-AF65-F5344CB8AC3E}">
        <p14:creationId xmlns:p14="http://schemas.microsoft.com/office/powerpoint/2010/main" xmlns="" val="319730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28575" y="152400"/>
            <a:ext cx="6508750" cy="1143000"/>
          </a:xfrm>
        </p:spPr>
        <p:txBody>
          <a:bodyPr/>
          <a:lstStyle/>
          <a:p>
            <a:r>
              <a:rPr lang="en-US" altLang="en-US">
                <a:ea typeface="ＭＳ Ｐゴシック" charset="-128"/>
              </a:rPr>
              <a:t>Monitoring liver and muscle enzymes</a:t>
            </a:r>
          </a:p>
        </p:txBody>
      </p:sp>
      <p:sp>
        <p:nvSpPr>
          <p:cNvPr id="6" name="Slide Number Placeholder 6"/>
          <p:cNvSpPr>
            <a:spLocks noGrp="1"/>
          </p:cNvSpPr>
          <p:nvPr>
            <p:ph type="sldNum" sz="quarter" idx="12"/>
          </p:nvPr>
        </p:nvSpPr>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0F2AA26-5283-0D4A-A36B-876C3E9F0B37}" type="slidenum">
              <a:rPr lang="en-US" altLang="en-US" sz="1400">
                <a:solidFill>
                  <a:srgbClr val="595959"/>
                </a:solidFill>
              </a:rPr>
              <a:pPr eaLnBrk="1" hangingPunct="1"/>
              <a:t>33</a:t>
            </a:fld>
            <a:endParaRPr lang="en-US" altLang="en-US" sz="1400">
              <a:solidFill>
                <a:srgbClr val="595959"/>
              </a:solidFill>
            </a:endParaRPr>
          </a:p>
        </p:txBody>
      </p:sp>
      <p:pic>
        <p:nvPicPr>
          <p:cNvPr id="57349"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2438400"/>
            <a:ext cx="4216400"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0"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295400"/>
            <a:ext cx="4203700" cy="473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61854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tLang="en-US">
                <a:ea typeface="ＭＳ Ｐゴシック" charset="-128"/>
              </a:rPr>
              <a:t>Testing Lipids</a:t>
            </a:r>
          </a:p>
        </p:txBody>
      </p:sp>
      <p:sp>
        <p:nvSpPr>
          <p:cNvPr id="6" name="Slide Number Placeholder 6"/>
          <p:cNvSpPr>
            <a:spLocks noGrp="1"/>
          </p:cNvSpPr>
          <p:nvPr>
            <p:ph type="sldNum" sz="quarter" idx="12"/>
          </p:nvPr>
        </p:nvSpPr>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912E06B8-9BD2-C140-8795-13BD7A8C00D1}" type="slidenum">
              <a:rPr lang="en-US" altLang="en-US" sz="1400">
                <a:solidFill>
                  <a:srgbClr val="595959"/>
                </a:solidFill>
              </a:rPr>
              <a:pPr eaLnBrk="1" hangingPunct="1"/>
              <a:t>34</a:t>
            </a:fld>
            <a:endParaRPr lang="en-US" altLang="en-US" sz="1400">
              <a:solidFill>
                <a:srgbClr val="595959"/>
              </a:solidFill>
            </a:endParaRPr>
          </a:p>
        </p:txBody>
      </p:sp>
      <p:pic>
        <p:nvPicPr>
          <p:cNvPr id="58373"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1524000"/>
            <a:ext cx="5018088"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5104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4800" y="0"/>
            <a:ext cx="6508750" cy="1143000"/>
          </a:xfrm>
        </p:spPr>
        <p:txBody>
          <a:bodyPr>
            <a:normAutofit/>
          </a:bodyPr>
          <a:lstStyle/>
          <a:p>
            <a:r>
              <a:rPr lang="ro-RO" b="1" dirty="0" err="1" smtClean="0"/>
              <a:t>Plaque</a:t>
            </a:r>
            <a:r>
              <a:rPr lang="ro-RO" b="1" dirty="0" smtClean="0"/>
              <a:t> </a:t>
            </a:r>
            <a:r>
              <a:rPr lang="ro-RO" b="1" dirty="0" err="1" smtClean="0"/>
              <a:t>stabilization</a:t>
            </a:r>
            <a:endParaRPr lang="ro-RO" dirty="0"/>
          </a:p>
        </p:txBody>
      </p:sp>
      <p:sp>
        <p:nvSpPr>
          <p:cNvPr id="3" name="Substituent conținut 2"/>
          <p:cNvSpPr>
            <a:spLocks noGrp="1"/>
          </p:cNvSpPr>
          <p:nvPr>
            <p:ph idx="1"/>
          </p:nvPr>
        </p:nvSpPr>
        <p:spPr>
          <a:xfrm>
            <a:off x="457200" y="2209802"/>
            <a:ext cx="7975600" cy="3916363"/>
          </a:xfrm>
        </p:spPr>
        <p:txBody>
          <a:bodyPr>
            <a:normAutofit fontScale="85000" lnSpcReduction="10000"/>
          </a:bodyPr>
          <a:lstStyle/>
          <a:p>
            <a:r>
              <a:rPr lang="en-US" b="1" dirty="0" smtClean="0">
                <a:solidFill>
                  <a:schemeClr val="accent1"/>
                </a:solidFill>
              </a:rPr>
              <a:t>Aspirin</a:t>
            </a:r>
            <a:r>
              <a:rPr lang="en-US" dirty="0" smtClean="0"/>
              <a:t> </a:t>
            </a:r>
            <a:r>
              <a:rPr lang="en-US" dirty="0"/>
              <a:t>is effective for CVD secondary prevention, and a major </a:t>
            </a:r>
            <a:r>
              <a:rPr lang="en-US" dirty="0" smtClean="0"/>
              <a:t>reduction</a:t>
            </a:r>
            <a:r>
              <a:rPr lang="ro-RO" dirty="0" smtClean="0"/>
              <a:t> </a:t>
            </a:r>
            <a:r>
              <a:rPr lang="en-US" dirty="0" smtClean="0"/>
              <a:t>in </a:t>
            </a:r>
            <a:r>
              <a:rPr lang="en-US" dirty="0"/>
              <a:t>CVD events was found in the CURE trial, where </a:t>
            </a:r>
            <a:r>
              <a:rPr lang="en-US" dirty="0" err="1" smtClean="0"/>
              <a:t>clopidogrel</a:t>
            </a:r>
            <a:r>
              <a:rPr lang="ro-RO" dirty="0" smtClean="0"/>
              <a:t> </a:t>
            </a:r>
            <a:r>
              <a:rPr lang="en-US" dirty="0" smtClean="0"/>
              <a:t>was </a:t>
            </a:r>
            <a:r>
              <a:rPr lang="en-US" dirty="0"/>
              <a:t>added to aspirin in ACS </a:t>
            </a:r>
            <a:r>
              <a:rPr lang="en-US" dirty="0" smtClean="0"/>
              <a:t>patients.</a:t>
            </a:r>
            <a:r>
              <a:rPr lang="ro-RO" dirty="0" smtClean="0"/>
              <a:t> T</a:t>
            </a:r>
            <a:r>
              <a:rPr lang="en-US" dirty="0" err="1" smtClean="0"/>
              <a:t>hese</a:t>
            </a:r>
            <a:r>
              <a:rPr lang="en-US" dirty="0" smtClean="0"/>
              <a:t> agents</a:t>
            </a:r>
            <a:r>
              <a:rPr lang="ro-RO" dirty="0" smtClean="0"/>
              <a:t> </a:t>
            </a:r>
            <a:r>
              <a:rPr lang="en-US" dirty="0" smtClean="0"/>
              <a:t>mostly </a:t>
            </a:r>
            <a:r>
              <a:rPr lang="en-US" dirty="0"/>
              <a:t>reduce complications of plaque rupture and may not </a:t>
            </a:r>
            <a:r>
              <a:rPr lang="en-US" dirty="0" smtClean="0"/>
              <a:t>be</a:t>
            </a:r>
            <a:r>
              <a:rPr lang="ro-RO" dirty="0" smtClean="0"/>
              <a:t> </a:t>
            </a:r>
            <a:r>
              <a:rPr lang="en-US" dirty="0" smtClean="0"/>
              <a:t>plaque-stabilizing </a:t>
            </a:r>
            <a:r>
              <a:rPr lang="en-US" dirty="0"/>
              <a:t>agents per se. Whether new platelet </a:t>
            </a:r>
            <a:r>
              <a:rPr lang="en-US" dirty="0" smtClean="0"/>
              <a:t>inhibitors</a:t>
            </a:r>
            <a:r>
              <a:rPr lang="ro-RO" dirty="0" smtClean="0"/>
              <a:t> </a:t>
            </a:r>
            <a:r>
              <a:rPr lang="en-US" dirty="0" err="1" smtClean="0"/>
              <a:t>ticagrelor</a:t>
            </a:r>
            <a:r>
              <a:rPr lang="en-US" dirty="0" smtClean="0"/>
              <a:t> </a:t>
            </a:r>
            <a:r>
              <a:rPr lang="en-US" dirty="0"/>
              <a:t>and </a:t>
            </a:r>
            <a:r>
              <a:rPr lang="en-US" dirty="0" err="1"/>
              <a:t>prasugrel</a:t>
            </a:r>
            <a:r>
              <a:rPr lang="en-US" dirty="0"/>
              <a:t> and platelet thrombin receptor </a:t>
            </a:r>
            <a:r>
              <a:rPr lang="en-US" dirty="0" smtClean="0"/>
              <a:t>inhibitor</a:t>
            </a:r>
            <a:r>
              <a:rPr lang="ro-RO" dirty="0" smtClean="0"/>
              <a:t>  v</a:t>
            </a:r>
            <a:r>
              <a:rPr lang="en-US" dirty="0" err="1" smtClean="0"/>
              <a:t>orapaxar</a:t>
            </a:r>
            <a:r>
              <a:rPr lang="en-US" dirty="0" smtClean="0"/>
              <a:t> </a:t>
            </a:r>
            <a:r>
              <a:rPr lang="en-US" dirty="0"/>
              <a:t>have plaque-stabilizing properties remains </a:t>
            </a:r>
            <a:r>
              <a:rPr lang="en-US" dirty="0" smtClean="0"/>
              <a:t>unknown</a:t>
            </a:r>
            <a:r>
              <a:rPr lang="ro-RO" dirty="0" smtClean="0"/>
              <a:t> </a:t>
            </a:r>
            <a:r>
              <a:rPr lang="en-US" dirty="0" smtClean="0"/>
              <a:t>although </a:t>
            </a:r>
            <a:r>
              <a:rPr lang="en-US" dirty="0"/>
              <a:t>recent meta-analyses have suggested the same benefits </a:t>
            </a:r>
            <a:r>
              <a:rPr lang="en-US" dirty="0" smtClean="0"/>
              <a:t>in</a:t>
            </a:r>
            <a:r>
              <a:rPr lang="ro-RO" dirty="0" smtClean="0"/>
              <a:t> </a:t>
            </a:r>
            <a:r>
              <a:rPr lang="ro-RO" dirty="0" err="1" smtClean="0"/>
              <a:t>patients</a:t>
            </a:r>
            <a:r>
              <a:rPr lang="ro-RO" dirty="0" smtClean="0"/>
              <a:t> </a:t>
            </a:r>
            <a:r>
              <a:rPr lang="ro-RO" dirty="0" err="1"/>
              <a:t>with</a:t>
            </a:r>
            <a:r>
              <a:rPr lang="ro-RO" dirty="0"/>
              <a:t> </a:t>
            </a:r>
            <a:r>
              <a:rPr lang="ro-RO" dirty="0" smtClean="0"/>
              <a:t>recent ACS</a:t>
            </a:r>
          </a:p>
          <a:p>
            <a:r>
              <a:rPr lang="en-US" dirty="0" smtClean="0"/>
              <a:t>Four IVUS </a:t>
            </a:r>
            <a:r>
              <a:rPr lang="en-US" dirty="0"/>
              <a:t>trials have shown </a:t>
            </a:r>
            <a:r>
              <a:rPr lang="en-US" dirty="0" smtClean="0"/>
              <a:t>that</a:t>
            </a:r>
            <a:r>
              <a:rPr lang="ro-RO" dirty="0" smtClean="0"/>
              <a:t> </a:t>
            </a:r>
            <a:r>
              <a:rPr lang="en-US" b="1" dirty="0" smtClean="0">
                <a:solidFill>
                  <a:schemeClr val="accent1"/>
                </a:solidFill>
              </a:rPr>
              <a:t>b-blockers</a:t>
            </a:r>
            <a:r>
              <a:rPr lang="en-US" dirty="0" smtClean="0"/>
              <a:t> slow</a:t>
            </a:r>
            <a:r>
              <a:rPr lang="ro-RO" dirty="0" smtClean="0"/>
              <a:t> </a:t>
            </a:r>
            <a:r>
              <a:rPr lang="en-US" dirty="0" smtClean="0"/>
              <a:t>the progression</a:t>
            </a:r>
            <a:r>
              <a:rPr lang="ro-RO" dirty="0" smtClean="0"/>
              <a:t> </a:t>
            </a:r>
            <a:r>
              <a:rPr lang="en-US" dirty="0" smtClean="0"/>
              <a:t>of CVD</a:t>
            </a:r>
            <a:endParaRPr lang="ro-RO" dirty="0" smtClean="0"/>
          </a:p>
          <a:p>
            <a:r>
              <a:rPr lang="en-US" dirty="0" smtClean="0"/>
              <a:t> Endothelial </a:t>
            </a:r>
            <a:r>
              <a:rPr lang="en-US" dirty="0"/>
              <a:t>function can be improved by </a:t>
            </a:r>
            <a:r>
              <a:rPr lang="en-US" b="1" dirty="0" err="1" smtClean="0">
                <a:solidFill>
                  <a:schemeClr val="accent1"/>
                </a:solidFill>
              </a:rPr>
              <a:t>renin–angiotensin</a:t>
            </a:r>
            <a:r>
              <a:rPr lang="ro-RO" b="1" dirty="0" smtClean="0">
                <a:solidFill>
                  <a:schemeClr val="accent1"/>
                </a:solidFill>
              </a:rPr>
              <a:t> </a:t>
            </a:r>
            <a:r>
              <a:rPr lang="en-US" b="1" dirty="0" smtClean="0">
                <a:solidFill>
                  <a:schemeClr val="accent1"/>
                </a:solidFill>
              </a:rPr>
              <a:t>inhibitors</a:t>
            </a:r>
            <a:r>
              <a:rPr lang="en-US" dirty="0"/>
              <a:t>, and HOPE73 and ONTARGET74 trials have shown </a:t>
            </a:r>
            <a:r>
              <a:rPr lang="en-US" dirty="0" smtClean="0"/>
              <a:t>a</a:t>
            </a:r>
            <a:r>
              <a:rPr lang="ro-RO" dirty="0" smtClean="0"/>
              <a:t> </a:t>
            </a:r>
            <a:r>
              <a:rPr lang="en-US" dirty="0" smtClean="0"/>
              <a:t>larger </a:t>
            </a:r>
            <a:r>
              <a:rPr lang="en-US" dirty="0"/>
              <a:t>reduction </a:t>
            </a:r>
            <a:r>
              <a:rPr lang="en-US" dirty="0" smtClean="0"/>
              <a:t>in</a:t>
            </a:r>
            <a:r>
              <a:rPr lang="ro-RO" dirty="0" smtClean="0"/>
              <a:t> </a:t>
            </a:r>
            <a:r>
              <a:rPr lang="en-US" dirty="0" smtClean="0"/>
              <a:t>CVD</a:t>
            </a:r>
            <a:r>
              <a:rPr lang="ro-RO" dirty="0" smtClean="0"/>
              <a:t> </a:t>
            </a:r>
            <a:r>
              <a:rPr lang="en-US" dirty="0" smtClean="0"/>
              <a:t>events </a:t>
            </a:r>
            <a:r>
              <a:rPr lang="en-US" dirty="0"/>
              <a:t>that could be predicted </a:t>
            </a:r>
            <a:r>
              <a:rPr lang="en-US" dirty="0" smtClean="0"/>
              <a:t>from</a:t>
            </a:r>
            <a:r>
              <a:rPr lang="ro-RO" dirty="0" smtClean="0"/>
              <a:t> </a:t>
            </a:r>
            <a:r>
              <a:rPr lang="en-US" dirty="0" smtClean="0"/>
              <a:t>the reduction</a:t>
            </a:r>
            <a:r>
              <a:rPr lang="ro-RO" dirty="0" smtClean="0"/>
              <a:t> </a:t>
            </a:r>
            <a:r>
              <a:rPr lang="en-US" dirty="0" smtClean="0"/>
              <a:t>in </a:t>
            </a:r>
            <a:r>
              <a:rPr lang="en-US" dirty="0"/>
              <a:t>blood pressure, supporting plaque-stabilizing effects.</a:t>
            </a:r>
            <a:endParaRPr lang="ro-RO" dirty="0"/>
          </a:p>
        </p:txBody>
      </p:sp>
    </p:spTree>
    <p:extLst>
      <p:ext uri="{BB962C8B-B14F-4D97-AF65-F5344CB8AC3E}">
        <p14:creationId xmlns:p14="http://schemas.microsoft.com/office/powerpoint/2010/main" xmlns="" val="749510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14282" y="0"/>
            <a:ext cx="6508750" cy="1143000"/>
          </a:xfrm>
        </p:spPr>
        <p:txBody>
          <a:bodyPr>
            <a:normAutofit/>
          </a:bodyPr>
          <a:lstStyle/>
          <a:p>
            <a:r>
              <a:rPr lang="ro-RO" b="1" dirty="0" err="1" smtClean="0"/>
              <a:t>Plaque</a:t>
            </a:r>
            <a:r>
              <a:rPr lang="ro-RO" b="1" dirty="0" smtClean="0"/>
              <a:t> </a:t>
            </a:r>
            <a:r>
              <a:rPr lang="ro-RO" b="1" dirty="0" err="1" smtClean="0"/>
              <a:t>stabilization</a:t>
            </a:r>
            <a:endParaRPr lang="ro-RO" dirty="0"/>
          </a:p>
        </p:txBody>
      </p:sp>
      <p:sp>
        <p:nvSpPr>
          <p:cNvPr id="3" name="Substituent conținut 2"/>
          <p:cNvSpPr>
            <a:spLocks noGrp="1"/>
          </p:cNvSpPr>
          <p:nvPr>
            <p:ph idx="1"/>
          </p:nvPr>
        </p:nvSpPr>
        <p:spPr>
          <a:xfrm>
            <a:off x="214282" y="1600200"/>
            <a:ext cx="8501122" cy="5257800"/>
          </a:xfrm>
        </p:spPr>
        <p:txBody>
          <a:bodyPr>
            <a:normAutofit lnSpcReduction="10000"/>
          </a:bodyPr>
          <a:lstStyle/>
          <a:p>
            <a:pPr>
              <a:buNone/>
            </a:pPr>
            <a:r>
              <a:rPr lang="en-US" b="1" dirty="0" smtClean="0"/>
              <a:t>HDL-raising therapies</a:t>
            </a:r>
          </a:p>
          <a:p>
            <a:r>
              <a:rPr lang="en-US" dirty="0" smtClean="0"/>
              <a:t>ApoA1-Milano and other HDL-like apoA1 complexes have been shown to regress atherosclerosis possibly via several HDL-related protective mechanisms like reverse cholesterol transport, anti-oxidative activity, endothelial </a:t>
            </a:r>
            <a:r>
              <a:rPr lang="en-US" dirty="0" err="1" smtClean="0"/>
              <a:t>vasoprotection</a:t>
            </a:r>
            <a:r>
              <a:rPr lang="en-US" dirty="0" smtClean="0"/>
              <a:t>, and reduction of platelet activation.</a:t>
            </a:r>
            <a:endParaRPr lang="ro-RO" baseline="30000" dirty="0" smtClean="0"/>
          </a:p>
          <a:p>
            <a:r>
              <a:rPr lang="en-US" dirty="0" smtClean="0"/>
              <a:t>HDL also inhibits coagulation cascade.</a:t>
            </a:r>
            <a:endParaRPr lang="ro-RO" dirty="0" smtClean="0"/>
          </a:p>
          <a:p>
            <a:r>
              <a:rPr lang="en-US" dirty="0" smtClean="0"/>
              <a:t>Reduction in Cholesterol ester transfer protein (CETP) activity is associated with cholesterol reduction in VLDL and LDL and enrichment of HDL. However, the ILLUMINATE trial with a CETP inhibitor </a:t>
            </a:r>
            <a:r>
              <a:rPr lang="en-US" dirty="0" err="1" smtClean="0"/>
              <a:t>torcetrapib</a:t>
            </a:r>
            <a:r>
              <a:rPr lang="en-US" dirty="0" smtClean="0"/>
              <a:t> failed due to toxicity.</a:t>
            </a:r>
            <a:endParaRPr lang="ro-RO" baseline="30000" dirty="0" smtClean="0"/>
          </a:p>
          <a:p>
            <a:r>
              <a:rPr lang="ro-RO" dirty="0" smtClean="0"/>
              <a:t>T</a:t>
            </a:r>
            <a:r>
              <a:rPr lang="en-US" dirty="0" err="1" smtClean="0"/>
              <a:t>rials</a:t>
            </a:r>
            <a:r>
              <a:rPr lang="en-US" dirty="0" smtClean="0"/>
              <a:t> with CETP inhibitors such as </a:t>
            </a:r>
            <a:r>
              <a:rPr lang="en-US" dirty="0" err="1" smtClean="0"/>
              <a:t>anacetrapib</a:t>
            </a:r>
            <a:r>
              <a:rPr lang="en-US" dirty="0" smtClean="0"/>
              <a:t> are underway, but </a:t>
            </a:r>
            <a:r>
              <a:rPr lang="en-US" dirty="0" err="1" smtClean="0"/>
              <a:t>dal</a:t>
            </a:r>
            <a:r>
              <a:rPr lang="en-US" dirty="0" smtClean="0"/>
              <a:t>-OUTCOMES trial assessing </a:t>
            </a:r>
            <a:r>
              <a:rPr lang="en-US" dirty="0" err="1" smtClean="0"/>
              <a:t>dalcetrapib</a:t>
            </a:r>
            <a:r>
              <a:rPr lang="en-US" dirty="0" smtClean="0"/>
              <a:t> has been stopped due to the lack of efficacy.</a:t>
            </a:r>
            <a:endParaRPr lang="en-US" dirty="0"/>
          </a:p>
        </p:txBody>
      </p:sp>
    </p:spTree>
    <p:extLst>
      <p:ext uri="{BB962C8B-B14F-4D97-AF65-F5344CB8AC3E}">
        <p14:creationId xmlns:p14="http://schemas.microsoft.com/office/powerpoint/2010/main" xmlns="" val="269914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94351"/>
            <a:ext cx="9144000" cy="6458426"/>
          </a:xfrm>
          <a:prstGeom prst="rect">
            <a:avLst/>
          </a:prstGeom>
        </p:spPr>
      </p:pic>
      <p:sp>
        <p:nvSpPr>
          <p:cNvPr id="6" name="TextBox 2"/>
          <p:cNvSpPr txBox="1"/>
          <p:nvPr/>
        </p:nvSpPr>
        <p:spPr>
          <a:xfrm>
            <a:off x="3435795" y="487915"/>
            <a:ext cx="2318070" cy="1102866"/>
          </a:xfrm>
          <a:prstGeom prst="rect">
            <a:avLst/>
          </a:prstGeom>
          <a:noFill/>
        </p:spPr>
        <p:txBody>
          <a:bodyPr vert="horz" wrap="none" lIns="0" tIns="0" rIns="0" bIns="0" rtlCol="0">
            <a:spAutoFit/>
          </a:bodyPr>
          <a:lstStyle/>
          <a:p>
            <a:pPr>
              <a:lnSpc>
                <a:spcPts val="4332"/>
              </a:lnSpc>
            </a:pPr>
            <a:r>
              <a:rPr lang="en-CA" sz="3585" spc="-9">
                <a:solidFill>
                  <a:srgbClr val="000000"/>
                </a:solidFill>
                <a:latin typeface="Arial"/>
                <a:cs typeface="Arial"/>
              </a:rPr>
              <a:t>Dalcetrapib</a:t>
            </a:r>
          </a:p>
          <a:p>
            <a:pPr>
              <a:lnSpc>
                <a:spcPts val="4332"/>
              </a:lnSpc>
            </a:pPr>
            <a:endParaRPr lang="en-CA" sz="3775">
              <a:solidFill>
                <a:srgbClr val="000000"/>
              </a:solidFill>
            </a:endParaRPr>
          </a:p>
        </p:txBody>
      </p:sp>
      <p:sp>
        <p:nvSpPr>
          <p:cNvPr id="3" name="TextBox 3"/>
          <p:cNvSpPr txBox="1"/>
          <p:nvPr/>
        </p:nvSpPr>
        <p:spPr>
          <a:xfrm>
            <a:off x="1674407" y="1064173"/>
            <a:ext cx="5892254" cy="795089"/>
          </a:xfrm>
          <a:prstGeom prst="rect">
            <a:avLst/>
          </a:prstGeom>
          <a:noFill/>
        </p:spPr>
        <p:txBody>
          <a:bodyPr vert="horz" wrap="none" lIns="0" tIns="0" rIns="0" bIns="0" rtlCol="0">
            <a:spAutoFit/>
          </a:bodyPr>
          <a:lstStyle/>
          <a:p>
            <a:pPr>
              <a:lnSpc>
                <a:spcPts val="3052"/>
              </a:lnSpc>
            </a:pPr>
            <a:r>
              <a:rPr lang="en-CA" sz="2457" i="1" spc="-9">
                <a:solidFill>
                  <a:srgbClr val="000000"/>
                </a:solidFill>
                <a:latin typeface="Arial Italic"/>
                <a:cs typeface="Arial Italic"/>
              </a:rPr>
              <a:t>Cholesterol Ester Transfer Protein Inhibitor</a:t>
            </a:r>
          </a:p>
          <a:p>
            <a:pPr>
              <a:lnSpc>
                <a:spcPts val="3052"/>
              </a:lnSpc>
            </a:pPr>
            <a:endParaRPr lang="en-CA" sz="2642">
              <a:solidFill>
                <a:srgbClr val="000000"/>
              </a:solidFill>
            </a:endParaRPr>
          </a:p>
        </p:txBody>
      </p:sp>
      <p:sp>
        <p:nvSpPr>
          <p:cNvPr id="4" name="TextBox 4"/>
          <p:cNvSpPr txBox="1"/>
          <p:nvPr/>
        </p:nvSpPr>
        <p:spPr>
          <a:xfrm>
            <a:off x="1772262" y="6239612"/>
            <a:ext cx="3246210" cy="512961"/>
          </a:xfrm>
          <a:prstGeom prst="rect">
            <a:avLst/>
          </a:prstGeom>
          <a:noFill/>
        </p:spPr>
        <p:txBody>
          <a:bodyPr vert="horz" wrap="none" lIns="0" tIns="0" rIns="0" bIns="0" rtlCol="0">
            <a:spAutoFit/>
          </a:bodyPr>
          <a:lstStyle/>
          <a:p>
            <a:pPr>
              <a:lnSpc>
                <a:spcPts val="1969"/>
              </a:lnSpc>
            </a:pPr>
            <a:r>
              <a:rPr lang="en-CA" sz="1580" spc="-9">
                <a:solidFill>
                  <a:srgbClr val="0000FF"/>
                </a:solidFill>
                <a:latin typeface="Arial"/>
                <a:cs typeface="Arial"/>
              </a:rPr>
              <a:t>130 patients, 24 months of treatment</a:t>
            </a:r>
          </a:p>
          <a:p>
            <a:pPr>
              <a:lnSpc>
                <a:spcPts val="1969"/>
              </a:lnSpc>
            </a:pPr>
            <a:endParaRPr lang="en-CA" sz="1699">
              <a:solidFill>
                <a:srgbClr val="000000"/>
              </a:solidFill>
            </a:endParaRPr>
          </a:p>
        </p:txBody>
      </p:sp>
      <p:sp>
        <p:nvSpPr>
          <p:cNvPr id="5" name="TextBox 5"/>
          <p:cNvSpPr txBox="1"/>
          <p:nvPr/>
        </p:nvSpPr>
        <p:spPr>
          <a:xfrm>
            <a:off x="6665008" y="6337466"/>
            <a:ext cx="2179058" cy="384721"/>
          </a:xfrm>
          <a:prstGeom prst="rect">
            <a:avLst/>
          </a:prstGeom>
          <a:noFill/>
        </p:spPr>
        <p:txBody>
          <a:bodyPr vert="horz" wrap="none" lIns="0" tIns="0" rIns="0" bIns="0" rtlCol="0">
            <a:spAutoFit/>
          </a:bodyPr>
          <a:lstStyle/>
          <a:p>
            <a:pPr>
              <a:lnSpc>
                <a:spcPts val="1541"/>
              </a:lnSpc>
            </a:pPr>
            <a:r>
              <a:rPr lang="en-CA" sz="1580" spc="-9">
                <a:solidFill>
                  <a:srgbClr val="807F80"/>
                </a:solidFill>
                <a:latin typeface="Arial"/>
                <a:cs typeface="Arial"/>
              </a:rPr>
              <a:t>Fayad et al. Lancet 2011</a:t>
            </a:r>
          </a:p>
          <a:p>
            <a:pPr>
              <a:lnSpc>
                <a:spcPts val="1541"/>
              </a:lnSpc>
            </a:pPr>
            <a:endParaRPr lang="en-CA" sz="1699">
              <a:solidFill>
                <a:srgbClr val="000000"/>
              </a:solidFill>
            </a:endParaRPr>
          </a:p>
        </p:txBody>
      </p:sp>
    </p:spTree>
    <p:extLst>
      <p:ext uri="{BB962C8B-B14F-4D97-AF65-F5344CB8AC3E}">
        <p14:creationId xmlns:p14="http://schemas.microsoft.com/office/powerpoint/2010/main" xmlns="" val="622030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30200" y="982642"/>
            <a:ext cx="8229600" cy="917596"/>
          </a:xfrm>
        </p:spPr>
        <p:txBody>
          <a:bodyPr>
            <a:normAutofit fontScale="90000"/>
          </a:bodyPr>
          <a:lstStyle/>
          <a:p>
            <a:r>
              <a:rPr lang="ro-RO" b="1" dirty="0" err="1" smtClean="0"/>
              <a:t>Plaque</a:t>
            </a:r>
            <a:r>
              <a:rPr lang="ro-RO" b="1" dirty="0" smtClean="0"/>
              <a:t> </a:t>
            </a:r>
            <a:r>
              <a:rPr lang="ro-RO" b="1" dirty="0" err="1" smtClean="0"/>
              <a:t>stabilization</a:t>
            </a:r>
            <a:r>
              <a:rPr lang="ro-RO" b="1" dirty="0" smtClean="0"/>
              <a:t>-</a:t>
            </a:r>
            <a:br>
              <a:rPr lang="ro-RO" b="1" dirty="0" smtClean="0"/>
            </a:br>
            <a:r>
              <a:rPr lang="ro-RO" dirty="0" err="1" smtClean="0"/>
              <a:t>Phospholipase</a:t>
            </a:r>
            <a:r>
              <a:rPr lang="ro-RO" dirty="0" smtClean="0"/>
              <a:t> </a:t>
            </a:r>
            <a:r>
              <a:rPr lang="ro-RO" dirty="0" err="1" smtClean="0"/>
              <a:t>inhibitors</a:t>
            </a:r>
            <a:r>
              <a:rPr lang="ro-RO" dirty="0" smtClean="0"/>
              <a:t/>
            </a:r>
            <a:br>
              <a:rPr lang="ro-RO" dirty="0" smtClean="0"/>
            </a:br>
            <a:endParaRPr lang="ro-RO" dirty="0"/>
          </a:p>
        </p:txBody>
      </p:sp>
      <p:sp>
        <p:nvSpPr>
          <p:cNvPr id="3" name="Substituent conținut 2"/>
          <p:cNvSpPr>
            <a:spLocks noGrp="1"/>
          </p:cNvSpPr>
          <p:nvPr>
            <p:ph idx="1"/>
          </p:nvPr>
        </p:nvSpPr>
        <p:spPr>
          <a:xfrm>
            <a:off x="457200" y="2209802"/>
            <a:ext cx="7467600" cy="3916363"/>
          </a:xfrm>
        </p:spPr>
        <p:txBody>
          <a:bodyPr>
            <a:normAutofit fontScale="92500" lnSpcReduction="20000"/>
          </a:bodyPr>
          <a:lstStyle/>
          <a:p>
            <a:r>
              <a:rPr lang="en-US" dirty="0" smtClean="0"/>
              <a:t>Another </a:t>
            </a:r>
            <a:r>
              <a:rPr lang="en-US" dirty="0"/>
              <a:t>approach to reduce plaque inflammation is to </a:t>
            </a:r>
            <a:r>
              <a:rPr lang="en-US" dirty="0" smtClean="0"/>
              <a:t>inhibit</a:t>
            </a:r>
            <a:r>
              <a:rPr lang="ro-RO" dirty="0" smtClean="0"/>
              <a:t> </a:t>
            </a:r>
            <a:r>
              <a:rPr lang="en-US" dirty="0" smtClean="0"/>
              <a:t>lipoprotein-associated </a:t>
            </a:r>
            <a:r>
              <a:rPr lang="en-US" dirty="0" err="1"/>
              <a:t>phospholipase</a:t>
            </a:r>
            <a:r>
              <a:rPr lang="en-US" dirty="0"/>
              <a:t> A2, which has prevented </a:t>
            </a:r>
            <a:r>
              <a:rPr lang="en-US" dirty="0" smtClean="0"/>
              <a:t>increase</a:t>
            </a:r>
            <a:r>
              <a:rPr lang="ro-RO" dirty="0" smtClean="0"/>
              <a:t> </a:t>
            </a:r>
            <a:r>
              <a:rPr lang="en-US" dirty="0" smtClean="0"/>
              <a:t>in </a:t>
            </a:r>
            <a:r>
              <a:rPr lang="en-US" dirty="0"/>
              <a:t>necrotic core when compared with </a:t>
            </a:r>
            <a:r>
              <a:rPr lang="en-US" dirty="0" smtClean="0"/>
              <a:t>placebo.</a:t>
            </a:r>
            <a:endParaRPr lang="ro-RO" dirty="0" smtClean="0"/>
          </a:p>
          <a:p>
            <a:r>
              <a:rPr lang="ro-RO" dirty="0" smtClean="0"/>
              <a:t>In </a:t>
            </a:r>
            <a:r>
              <a:rPr lang="ro-RO" dirty="0" err="1" smtClean="0"/>
              <a:t>both</a:t>
            </a:r>
            <a:r>
              <a:rPr lang="ro-RO" dirty="0" smtClean="0"/>
              <a:t> </a:t>
            </a:r>
            <a:r>
              <a:rPr lang="en-US" dirty="0" smtClean="0"/>
              <a:t>STABILITY and</a:t>
            </a:r>
            <a:r>
              <a:rPr lang="ro-RO" dirty="0" smtClean="0"/>
              <a:t> SOLID-TIMI </a:t>
            </a:r>
            <a:r>
              <a:rPr lang="ro-RO" dirty="0"/>
              <a:t>52 </a:t>
            </a:r>
            <a:r>
              <a:rPr lang="ro-RO" dirty="0" smtClean="0"/>
              <a:t>trial -</a:t>
            </a:r>
            <a:r>
              <a:rPr lang="en-US" dirty="0" smtClean="0"/>
              <a:t>treatment with </a:t>
            </a:r>
            <a:r>
              <a:rPr lang="en-US" dirty="0" err="1" smtClean="0"/>
              <a:t>darapladib</a:t>
            </a:r>
            <a:r>
              <a:rPr lang="en-US" dirty="0" smtClean="0"/>
              <a:t> failed to positively affect any cardiovascular end point, including the individual components of the primary end point.</a:t>
            </a:r>
            <a:endParaRPr lang="ro-RO" dirty="0" smtClean="0"/>
          </a:p>
          <a:p>
            <a:r>
              <a:rPr lang="en-US" dirty="0" smtClean="0"/>
              <a:t>Antagonists against pro-</a:t>
            </a:r>
            <a:r>
              <a:rPr lang="en-US" dirty="0" err="1" smtClean="0"/>
              <a:t>atherogenic</a:t>
            </a:r>
            <a:r>
              <a:rPr lang="en-US" dirty="0" smtClean="0"/>
              <a:t> </a:t>
            </a:r>
            <a:r>
              <a:rPr lang="en-US" dirty="0" err="1" smtClean="0"/>
              <a:t>chemokine</a:t>
            </a:r>
            <a:r>
              <a:rPr lang="en-US" dirty="0" smtClean="0"/>
              <a:t> receptor CCR5 and</a:t>
            </a:r>
            <a:r>
              <a:rPr lang="ro-RO" dirty="0" smtClean="0"/>
              <a:t> </a:t>
            </a:r>
            <a:r>
              <a:rPr lang="en-US" dirty="0" smtClean="0"/>
              <a:t>its </a:t>
            </a:r>
            <a:r>
              <a:rPr lang="en-US" dirty="0" err="1" smtClean="0"/>
              <a:t>ligand</a:t>
            </a:r>
            <a:r>
              <a:rPr lang="en-US" dirty="0" smtClean="0"/>
              <a:t> CCL5 have been developed. Migration inhibitory factor is</a:t>
            </a:r>
            <a:r>
              <a:rPr lang="ro-RO" dirty="0" smtClean="0"/>
              <a:t> </a:t>
            </a:r>
            <a:r>
              <a:rPr lang="en-US" dirty="0" smtClean="0"/>
              <a:t>involved in </a:t>
            </a:r>
            <a:r>
              <a:rPr lang="en-US" dirty="0" err="1" smtClean="0"/>
              <a:t>atheroprogression</a:t>
            </a:r>
            <a:r>
              <a:rPr lang="en-US" dirty="0" smtClean="0"/>
              <a:t> and its inhibition with </a:t>
            </a:r>
            <a:r>
              <a:rPr lang="en-US" dirty="0" err="1" smtClean="0"/>
              <a:t>biologicals</a:t>
            </a:r>
            <a:r>
              <a:rPr lang="en-US" dirty="0" smtClean="0"/>
              <a:t> or</a:t>
            </a:r>
            <a:r>
              <a:rPr lang="ro-RO" dirty="0" smtClean="0"/>
              <a:t> </a:t>
            </a:r>
            <a:r>
              <a:rPr lang="en-US" dirty="0" smtClean="0"/>
              <a:t>small molecules may be useful for plaque stabilization.</a:t>
            </a:r>
          </a:p>
          <a:p>
            <a:endParaRPr lang="ro-RO" dirty="0"/>
          </a:p>
        </p:txBody>
      </p:sp>
    </p:spTree>
    <p:extLst>
      <p:ext uri="{BB962C8B-B14F-4D97-AF65-F5344CB8AC3E}">
        <p14:creationId xmlns:p14="http://schemas.microsoft.com/office/powerpoint/2010/main" xmlns="" val="1998011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p:cNvSpPr>
            <a:spLocks noGrp="1"/>
          </p:cNvSpPr>
          <p:nvPr>
            <p:ph type="title"/>
          </p:nvPr>
        </p:nvSpPr>
        <p:spPr/>
        <p:txBody>
          <a:bodyPr>
            <a:normAutofit fontScale="90000"/>
          </a:bodyPr>
          <a:lstStyle/>
          <a:p>
            <a:r>
              <a:rPr lang="ro-RO" b="1" dirty="0" err="1" smtClean="0"/>
              <a:t>Plaque</a:t>
            </a:r>
            <a:r>
              <a:rPr lang="ro-RO" b="1" dirty="0" smtClean="0"/>
              <a:t> </a:t>
            </a:r>
            <a:r>
              <a:rPr lang="ro-RO" b="1" dirty="0" err="1" smtClean="0"/>
              <a:t>stabilization</a:t>
            </a:r>
            <a:r>
              <a:rPr lang="ro-RO" b="1" dirty="0" smtClean="0"/>
              <a:t>- New </a:t>
            </a:r>
            <a:r>
              <a:rPr lang="ro-RO" b="1" dirty="0" err="1" smtClean="0"/>
              <a:t>approaches</a:t>
            </a:r>
            <a:r>
              <a:rPr lang="ro-RO" b="1" dirty="0" smtClean="0"/>
              <a:t> PCSK9</a:t>
            </a:r>
            <a:br>
              <a:rPr lang="ro-RO" b="1" dirty="0" smtClean="0"/>
            </a:br>
            <a:endParaRPr lang="ro-RO" dirty="0"/>
          </a:p>
        </p:txBody>
      </p:sp>
      <p:sp>
        <p:nvSpPr>
          <p:cNvPr id="5" name="Substituent conținut 4"/>
          <p:cNvSpPr>
            <a:spLocks noGrp="1"/>
          </p:cNvSpPr>
          <p:nvPr>
            <p:ph idx="1"/>
          </p:nvPr>
        </p:nvSpPr>
        <p:spPr>
          <a:xfrm>
            <a:off x="304800" y="2057400"/>
            <a:ext cx="8470900" cy="3916363"/>
          </a:xfrm>
        </p:spPr>
        <p:txBody>
          <a:bodyPr>
            <a:normAutofit lnSpcReduction="10000"/>
          </a:bodyPr>
          <a:lstStyle/>
          <a:p>
            <a:r>
              <a:rPr lang="en-US" sz="1600" dirty="0" smtClean="0"/>
              <a:t>PCSK9 </a:t>
            </a:r>
            <a:r>
              <a:rPr lang="en-US" sz="1600" dirty="0"/>
              <a:t>is involved in </a:t>
            </a:r>
            <a:r>
              <a:rPr lang="en-US" sz="1600" dirty="0" err="1"/>
              <a:t>hypercholesterolaemia</a:t>
            </a:r>
            <a:r>
              <a:rPr lang="en-US" sz="1600" dirty="0"/>
              <a:t> by </a:t>
            </a:r>
            <a:r>
              <a:rPr lang="en-US" sz="1600" dirty="0" err="1"/>
              <a:t>favouring</a:t>
            </a:r>
            <a:r>
              <a:rPr lang="en-US" sz="1600" dirty="0"/>
              <a:t> </a:t>
            </a:r>
            <a:r>
              <a:rPr lang="en-US" sz="1600" dirty="0" smtClean="0"/>
              <a:t>degradation</a:t>
            </a:r>
            <a:r>
              <a:rPr lang="ro-RO" sz="1600" dirty="0" smtClean="0"/>
              <a:t> </a:t>
            </a:r>
            <a:r>
              <a:rPr lang="en-US" sz="1600" dirty="0" smtClean="0"/>
              <a:t>of </a:t>
            </a:r>
            <a:r>
              <a:rPr lang="en-US" sz="1600" dirty="0"/>
              <a:t>LDL </a:t>
            </a:r>
            <a:r>
              <a:rPr lang="en-US" sz="1600" dirty="0" smtClean="0"/>
              <a:t>receptor</a:t>
            </a:r>
          </a:p>
          <a:p>
            <a:r>
              <a:rPr lang="en-US" sz="1600" dirty="0"/>
              <a:t>GLAGOV is a Phase 3, multicenter, double-blind, </a:t>
            </a:r>
            <a:r>
              <a:rPr lang="en-US" sz="1600" dirty="0" err="1"/>
              <a:t>randomised</a:t>
            </a:r>
            <a:r>
              <a:rPr lang="en-US" sz="1600" dirty="0"/>
              <a:t>, placebo-controlled trial evaluating the impact of </a:t>
            </a:r>
            <a:r>
              <a:rPr lang="en-US" sz="1600" dirty="0" err="1"/>
              <a:t>evolocumab</a:t>
            </a:r>
            <a:r>
              <a:rPr lang="en-US" sz="1600" dirty="0"/>
              <a:t> on coronary atheroma volume in 968 patients with CAD receiving </a:t>
            </a:r>
            <a:r>
              <a:rPr lang="en-US" sz="1600" dirty="0" err="1"/>
              <a:t>optimised</a:t>
            </a:r>
            <a:r>
              <a:rPr lang="en-US" sz="1600" dirty="0"/>
              <a:t> statin therapy and undergoing coronary </a:t>
            </a:r>
            <a:r>
              <a:rPr lang="en-US" sz="1600" dirty="0" err="1"/>
              <a:t>catheterisation</a:t>
            </a:r>
            <a:r>
              <a:rPr lang="en-US" sz="1600" dirty="0"/>
              <a:t>. Patients were </a:t>
            </a:r>
            <a:r>
              <a:rPr lang="en-US" sz="1600" dirty="0" err="1"/>
              <a:t>randomised</a:t>
            </a:r>
            <a:r>
              <a:rPr lang="en-US" sz="1600" dirty="0"/>
              <a:t> to receive either monthly </a:t>
            </a:r>
            <a:r>
              <a:rPr lang="en-US" sz="1600" dirty="0" err="1"/>
              <a:t>evolocumab</a:t>
            </a:r>
            <a:r>
              <a:rPr lang="en-US" sz="1600" dirty="0"/>
              <a:t> 420 mg or placebo subcutaneous </a:t>
            </a:r>
            <a:r>
              <a:rPr lang="en-US" sz="1600" dirty="0" smtClean="0"/>
              <a:t>injections</a:t>
            </a:r>
          </a:p>
          <a:p>
            <a:r>
              <a:rPr lang="en-US" sz="1600" dirty="0"/>
              <a:t>The primary endpoint was change in percent atheroma volume (PAV) from baseline to week 78 compared to placebo, as determined by intravascular ultrasound (IVUS). Secondary endpoints included PAV regression (any reduction from baseline); change in total atheroma volume (TAV) from baseline to week 78; and regression (any reduction from baseline) in TAV</a:t>
            </a:r>
            <a:r>
              <a:rPr lang="en-US" sz="1600" dirty="0" smtClean="0"/>
              <a:t>.</a:t>
            </a:r>
          </a:p>
          <a:p>
            <a:r>
              <a:rPr lang="en-US" sz="1600" dirty="0"/>
              <a:t>"We are pleased with the positive results of this landmark study showing that </a:t>
            </a:r>
            <a:r>
              <a:rPr lang="en-US" sz="1600" dirty="0" err="1"/>
              <a:t>evolocumab</a:t>
            </a:r>
            <a:r>
              <a:rPr lang="en-US" sz="1600" dirty="0"/>
              <a:t> modifies the underlying process of atherosclerosis,"</a:t>
            </a:r>
            <a:endParaRPr lang="en-US" sz="1600" dirty="0" smtClean="0"/>
          </a:p>
        </p:txBody>
      </p:sp>
      <p:sp>
        <p:nvSpPr>
          <p:cNvPr id="2" name="TextBox 1"/>
          <p:cNvSpPr txBox="1"/>
          <p:nvPr/>
        </p:nvSpPr>
        <p:spPr>
          <a:xfrm>
            <a:off x="393700" y="6565900"/>
            <a:ext cx="3878113" cy="369332"/>
          </a:xfrm>
          <a:prstGeom prst="rect">
            <a:avLst/>
          </a:prstGeom>
          <a:noFill/>
        </p:spPr>
        <p:txBody>
          <a:bodyPr wrap="none" rtlCol="0">
            <a:spAutoFit/>
          </a:bodyPr>
          <a:lstStyle/>
          <a:p>
            <a:r>
              <a:rPr lang="en-US" dirty="0"/>
              <a:t>Press release </a:t>
            </a:r>
            <a:r>
              <a:rPr lang="en-US" dirty="0">
                <a:hlinkClick r:id="rId2"/>
              </a:rPr>
              <a:t>Amgen Sept 20, 2016</a:t>
            </a:r>
            <a:endParaRPr lang="en-US" dirty="0"/>
          </a:p>
        </p:txBody>
      </p:sp>
    </p:spTree>
    <p:extLst>
      <p:ext uri="{BB962C8B-B14F-4D97-AF65-F5344CB8AC3E}">
        <p14:creationId xmlns:p14="http://schemas.microsoft.com/office/powerpoint/2010/main" xmlns="" val="134265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cs-CZ" altLang="en-US" sz="4000"/>
              <a:t>Inflammation in atherosclerosis (mononuclear cells)</a:t>
            </a:r>
          </a:p>
        </p:txBody>
      </p:sp>
      <p:pic>
        <p:nvPicPr>
          <p:cNvPr id="55299" name="Picture 3"/>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1835150" y="2755900"/>
            <a:ext cx="7119938" cy="3768725"/>
          </a:xfrm>
        </p:spPr>
      </p:pic>
      <p:sp>
        <p:nvSpPr>
          <p:cNvPr id="55301" name="Text Box 5"/>
          <p:cNvSpPr txBox="1">
            <a:spLocks noChangeArrowheads="1"/>
          </p:cNvSpPr>
          <p:nvPr/>
        </p:nvSpPr>
        <p:spPr bwMode="auto">
          <a:xfrm>
            <a:off x="2843213" y="6570663"/>
            <a:ext cx="62071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cs-CZ" altLang="en-US" sz="1000" b="1">
                <a:solidFill>
                  <a:schemeClr val="tx2"/>
                </a:solidFill>
              </a:rPr>
              <a:t>Fom the review article: Libby P.: Inflammation in atherosclerosis. </a:t>
            </a:r>
            <a:r>
              <a:rPr lang="cs-CZ" altLang="en-US" sz="1000" b="1" i="1">
                <a:solidFill>
                  <a:schemeClr val="tx2"/>
                </a:solidFill>
              </a:rPr>
              <a:t>Nature</a:t>
            </a:r>
            <a:r>
              <a:rPr lang="cs-CZ" altLang="en-US" sz="1000" b="1">
                <a:solidFill>
                  <a:schemeClr val="tx2"/>
                </a:solidFill>
              </a:rPr>
              <a:t> 420, 2002: 868-874 </a:t>
            </a:r>
            <a:r>
              <a:rPr lang="cs-CZ" altLang="en-US" sz="1000">
                <a:solidFill>
                  <a:schemeClr val="tx2"/>
                </a:solidFill>
              </a:rPr>
              <a:t> </a:t>
            </a:r>
          </a:p>
        </p:txBody>
      </p:sp>
      <p:sp>
        <p:nvSpPr>
          <p:cNvPr id="55302" name="Text Box 6"/>
          <p:cNvSpPr txBox="1">
            <a:spLocks noChangeArrowheads="1"/>
          </p:cNvSpPr>
          <p:nvPr/>
        </p:nvSpPr>
        <p:spPr bwMode="auto">
          <a:xfrm>
            <a:off x="323850" y="2012950"/>
            <a:ext cx="8640763"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ltLang="en-US" sz="1600"/>
              <a:t>Endothelial cells undergo inflammatory activation, produce different leu</a:t>
            </a:r>
            <a:r>
              <a:rPr lang="cs-CZ" altLang="en-US" sz="1600"/>
              <a:t>k</a:t>
            </a:r>
            <a:r>
              <a:rPr lang="en-US" altLang="en-US" sz="1600"/>
              <a:t>ocyte adhesion molecules (VCAM-1). Monocytes penetrate into tunica intima. Their receptor CCR</a:t>
            </a:r>
            <a:r>
              <a:rPr lang="en-US" altLang="en-US" sz="1600" baseline="-25000"/>
              <a:t>2</a:t>
            </a:r>
            <a:r>
              <a:rPr lang="en-US" altLang="en-US" sz="1600"/>
              <a:t> interact with MCP-1</a:t>
            </a:r>
          </a:p>
        </p:txBody>
      </p:sp>
      <p:sp>
        <p:nvSpPr>
          <p:cNvPr id="55303" name="Text Box 7"/>
          <p:cNvSpPr txBox="1">
            <a:spLocks noChangeArrowheads="1"/>
          </p:cNvSpPr>
          <p:nvPr/>
        </p:nvSpPr>
        <p:spPr bwMode="auto">
          <a:xfrm>
            <a:off x="34925" y="2892425"/>
            <a:ext cx="2160588" cy="370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buFontTx/>
              <a:buChar char="•"/>
            </a:pPr>
            <a:r>
              <a:rPr lang="cs-CZ" altLang="en-US" sz="1400"/>
              <a:t> </a:t>
            </a:r>
            <a:r>
              <a:rPr lang="en-US" altLang="en-US" sz="1400"/>
              <a:t>Resident monocytes acquire characteristics of tissue macrophages. </a:t>
            </a:r>
          </a:p>
          <a:p>
            <a:pPr>
              <a:buFontTx/>
              <a:buChar char="•"/>
            </a:pPr>
            <a:r>
              <a:rPr lang="cs-CZ" altLang="en-US" sz="1400"/>
              <a:t> </a:t>
            </a:r>
            <a:r>
              <a:rPr lang="en-US" altLang="en-US" sz="1400"/>
              <a:t>Macrophages express scavenger receptors for oxidized LDL, internalized lipoprotein particles. Macrophages change to foam cells (lipid droplets are a</a:t>
            </a:r>
            <a:r>
              <a:rPr lang="cs-CZ" altLang="en-US" sz="1400"/>
              <a:t>c</a:t>
            </a:r>
            <a:r>
              <a:rPr lang="en-US" altLang="en-US" sz="1400"/>
              <a:t>cumulated within the cytoplasm</a:t>
            </a:r>
            <a:r>
              <a:rPr lang="cs-CZ" altLang="en-US" sz="1400"/>
              <a:t>)</a:t>
            </a:r>
            <a:r>
              <a:rPr lang="en-US" altLang="en-US" sz="1400"/>
              <a:t>.</a:t>
            </a:r>
          </a:p>
          <a:p>
            <a:pPr>
              <a:buFontTx/>
              <a:buChar char="•"/>
            </a:pPr>
            <a:r>
              <a:rPr lang="cs-CZ" altLang="en-US" sz="1400"/>
              <a:t> </a:t>
            </a:r>
            <a:r>
              <a:rPr lang="en-US" altLang="en-US" sz="1400"/>
              <a:t>Foam cells secrete pro-inflammatory cytokines.</a:t>
            </a:r>
          </a:p>
          <a:p>
            <a:pPr>
              <a:buFontTx/>
              <a:buChar char="•"/>
            </a:pPr>
            <a:r>
              <a:rPr lang="cs-CZ" altLang="en-US" sz="1400"/>
              <a:t> </a:t>
            </a:r>
            <a:r>
              <a:rPr lang="en-US" altLang="en-US" sz="1400"/>
              <a:t>This process amplify local inflammation and ROS.</a:t>
            </a:r>
          </a:p>
        </p:txBody>
      </p:sp>
    </p:spTree>
    <p:extLst>
      <p:ext uri="{BB962C8B-B14F-4D97-AF65-F5344CB8AC3E}">
        <p14:creationId xmlns:p14="http://schemas.microsoft.com/office/powerpoint/2010/main" xmlns="" val="1624392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b="1" dirty="0" err="1" smtClean="0"/>
              <a:t>Plaque</a:t>
            </a:r>
            <a:r>
              <a:rPr lang="ro-RO" b="1" dirty="0" smtClean="0"/>
              <a:t> </a:t>
            </a:r>
            <a:r>
              <a:rPr lang="ro-RO" b="1" dirty="0" err="1" smtClean="0"/>
              <a:t>stabilization-</a:t>
            </a:r>
            <a:r>
              <a:rPr lang="ro-RO" b="1" dirty="0" smtClean="0"/>
              <a:t> New </a:t>
            </a:r>
            <a:r>
              <a:rPr lang="ro-RO" b="1" dirty="0" err="1" smtClean="0"/>
              <a:t>approaches</a:t>
            </a:r>
            <a:r>
              <a:rPr lang="ro-RO" b="1" dirty="0" smtClean="0"/>
              <a:t/>
            </a:r>
            <a:br>
              <a:rPr lang="ro-RO" b="1" dirty="0" smtClean="0"/>
            </a:br>
            <a:endParaRPr lang="ro-RO" dirty="0"/>
          </a:p>
        </p:txBody>
      </p:sp>
      <p:sp>
        <p:nvSpPr>
          <p:cNvPr id="3" name="Substituent conținut 2"/>
          <p:cNvSpPr>
            <a:spLocks noGrp="1"/>
          </p:cNvSpPr>
          <p:nvPr>
            <p:ph idx="1"/>
          </p:nvPr>
        </p:nvSpPr>
        <p:spPr/>
        <p:txBody>
          <a:bodyPr>
            <a:normAutofit fontScale="85000" lnSpcReduction="20000"/>
          </a:bodyPr>
          <a:lstStyle/>
          <a:p>
            <a:r>
              <a:rPr lang="en-US" dirty="0" smtClean="0"/>
              <a:t>The ODYSSEY OUTCOMES trial is now testing</a:t>
            </a:r>
            <a:r>
              <a:rPr lang="ro-RO" dirty="0" smtClean="0"/>
              <a:t> </a:t>
            </a:r>
            <a:r>
              <a:rPr lang="en-US" dirty="0" smtClean="0"/>
              <a:t>the efficacy of PCSK9 inhibitor in CVD</a:t>
            </a:r>
            <a:endParaRPr lang="ro-RO" dirty="0" smtClean="0"/>
          </a:p>
          <a:p>
            <a:r>
              <a:rPr lang="ro-RO" dirty="0" smtClean="0"/>
              <a:t> FOURIER trial (</a:t>
            </a:r>
            <a:r>
              <a:rPr lang="en-US" dirty="0" smtClean="0"/>
              <a:t>Further Cardiovascular Outcomes Research With PCSK9 Inhibition in Subjects With Elevated Risk ) will finish up</a:t>
            </a:r>
            <a:r>
              <a:rPr lang="ro-RO" dirty="0" smtClean="0"/>
              <a:t> </a:t>
            </a:r>
            <a:r>
              <a:rPr lang="ro-RO" dirty="0" err="1" smtClean="0"/>
              <a:t>this</a:t>
            </a:r>
            <a:r>
              <a:rPr lang="ro-RO" dirty="0" smtClean="0"/>
              <a:t> </a:t>
            </a:r>
            <a:r>
              <a:rPr lang="ro-RO" dirty="0" err="1" smtClean="0"/>
              <a:t>year</a:t>
            </a:r>
            <a:endParaRPr lang="ro-RO" dirty="0" smtClean="0"/>
          </a:p>
          <a:p>
            <a:r>
              <a:rPr lang="en-US" dirty="0" err="1" smtClean="0"/>
              <a:t>siRNAs</a:t>
            </a:r>
            <a:r>
              <a:rPr lang="en-US" dirty="0" smtClean="0"/>
              <a:t> against apoB100 have been used to reduce LDL levels.</a:t>
            </a:r>
          </a:p>
          <a:p>
            <a:r>
              <a:rPr lang="en-US" dirty="0" smtClean="0"/>
              <a:t>Whether this technology will be useful in the prevention of plaque</a:t>
            </a:r>
            <a:r>
              <a:rPr lang="ro-RO" dirty="0" smtClean="0"/>
              <a:t> </a:t>
            </a:r>
            <a:r>
              <a:rPr lang="en-US" dirty="0" smtClean="0"/>
              <a:t>ruptures remains unknown. </a:t>
            </a:r>
            <a:endParaRPr lang="ro-RO" dirty="0" smtClean="0"/>
          </a:p>
          <a:p>
            <a:r>
              <a:rPr lang="en-US" dirty="0" smtClean="0"/>
              <a:t>Immunization of </a:t>
            </a:r>
            <a:r>
              <a:rPr lang="en-US" dirty="0" err="1" smtClean="0"/>
              <a:t>hyperlipidaemic</a:t>
            </a:r>
            <a:r>
              <a:rPr lang="ro-RO" dirty="0" smtClean="0"/>
              <a:t> </a:t>
            </a:r>
            <a:r>
              <a:rPr lang="en-US" dirty="0" smtClean="0"/>
              <a:t>animals with LDL preparations or apoB100 fragments reduces atherosclerosis,</a:t>
            </a:r>
            <a:r>
              <a:rPr lang="ro-RO" dirty="0" smtClean="0"/>
              <a:t> </a:t>
            </a:r>
            <a:r>
              <a:rPr lang="en-US" dirty="0" smtClean="0"/>
              <a:t>suggesting that vaccination may become a potential</a:t>
            </a:r>
            <a:r>
              <a:rPr lang="ro-RO" dirty="0" smtClean="0"/>
              <a:t> </a:t>
            </a:r>
            <a:r>
              <a:rPr lang="en-US" dirty="0" smtClean="0"/>
              <a:t>strategy for the prevention of CVD.</a:t>
            </a:r>
            <a:endParaRPr lang="ro-RO" dirty="0" smtClean="0"/>
          </a:p>
          <a:p>
            <a:endParaRPr lang="ro-RO" dirty="0"/>
          </a:p>
        </p:txBody>
      </p:sp>
    </p:spTree>
    <p:extLst>
      <p:ext uri="{BB962C8B-B14F-4D97-AF65-F5344CB8AC3E}">
        <p14:creationId xmlns:p14="http://schemas.microsoft.com/office/powerpoint/2010/main" xmlns="" val="1209865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5088" y="-439738"/>
            <a:ext cx="6508750" cy="1143001"/>
          </a:xfrm>
        </p:spPr>
        <p:txBody>
          <a:bodyPr/>
          <a:lstStyle/>
          <a:p>
            <a:r>
              <a:rPr lang="en-US" altLang="en-US" sz="3200">
                <a:latin typeface="Arial" charset="0"/>
                <a:ea typeface="MS PGothic" charset="-128"/>
              </a:rPr>
              <a:t>Efecte </a:t>
            </a:r>
            <a:r>
              <a:rPr lang="ro-RO" altLang="en-US" sz="3200">
                <a:latin typeface="Arial" charset="0"/>
                <a:ea typeface="MS PGothic" charset="-128"/>
              </a:rPr>
              <a:t>globale</a:t>
            </a:r>
            <a:r>
              <a:rPr lang="en-US" altLang="en-US" sz="3200">
                <a:latin typeface="Arial" charset="0"/>
                <a:ea typeface="MS PGothic" charset="-128"/>
              </a:rPr>
              <a:t> ale statinelor</a:t>
            </a:r>
          </a:p>
        </p:txBody>
      </p:sp>
      <p:sp>
        <p:nvSpPr>
          <p:cNvPr id="65538" name="Text Box 3"/>
          <p:cNvSpPr txBox="1">
            <a:spLocks noChangeArrowheads="1"/>
          </p:cNvSpPr>
          <p:nvPr/>
        </p:nvSpPr>
        <p:spPr bwMode="auto">
          <a:xfrm>
            <a:off x="57150" y="6503988"/>
            <a:ext cx="4795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200">
                <a:solidFill>
                  <a:srgbClr val="FFFFFF"/>
                </a:solidFill>
                <a:latin typeface="Arial" charset="0"/>
                <a:ea typeface="ＭＳ Ｐゴシック" charset="-128"/>
              </a:rPr>
              <a:t>Wassmann S, Nickenig G. </a:t>
            </a:r>
            <a:r>
              <a:rPr lang="en-US" altLang="en-US" sz="1200" i="1">
                <a:solidFill>
                  <a:srgbClr val="FFFFFF"/>
                </a:solidFill>
                <a:latin typeface="Arial" charset="0"/>
                <a:ea typeface="ＭＳ Ｐゴシック" charset="-128"/>
              </a:rPr>
              <a:t>Endothelium</a:t>
            </a:r>
            <a:r>
              <a:rPr lang="en-US" altLang="en-US" sz="1200">
                <a:solidFill>
                  <a:srgbClr val="FFFFFF"/>
                </a:solidFill>
                <a:latin typeface="Arial" charset="0"/>
                <a:ea typeface="ＭＳ Ｐゴシック" charset="-128"/>
              </a:rPr>
              <a:t> 2003; 10: 23-33</a:t>
            </a:r>
            <a:r>
              <a:rPr lang="ro-RO" altLang="en-US" sz="1200">
                <a:solidFill>
                  <a:srgbClr val="FFFFFF"/>
                </a:solidFill>
                <a:latin typeface="Arial" charset="0"/>
                <a:ea typeface="ＭＳ Ｐゴシック" charset="-128"/>
              </a:rPr>
              <a:t> (completat)</a:t>
            </a:r>
            <a:endParaRPr lang="en-US" altLang="en-US" sz="1200">
              <a:solidFill>
                <a:srgbClr val="FFFFFF"/>
              </a:solidFill>
              <a:latin typeface="Arial" charset="0"/>
              <a:ea typeface="ＭＳ Ｐゴシック" charset="-128"/>
            </a:endParaRPr>
          </a:p>
        </p:txBody>
      </p:sp>
      <p:grpSp>
        <p:nvGrpSpPr>
          <p:cNvPr id="2" name="Group 8"/>
          <p:cNvGrpSpPr>
            <a:grpSpLocks/>
          </p:cNvGrpSpPr>
          <p:nvPr/>
        </p:nvGrpSpPr>
        <p:grpSpPr bwMode="auto">
          <a:xfrm>
            <a:off x="4940300" y="1908175"/>
            <a:ext cx="3330575" cy="1201738"/>
            <a:chOff x="5020422" y="1908922"/>
            <a:chExt cx="3330576" cy="1200804"/>
          </a:xfrm>
        </p:grpSpPr>
        <p:sp>
          <p:nvSpPr>
            <p:cNvPr id="14342" name="Text Box 5"/>
            <p:cNvSpPr txBox="1">
              <a:spLocks noChangeArrowheads="1"/>
            </p:cNvSpPr>
            <p:nvPr/>
          </p:nvSpPr>
          <p:spPr bwMode="auto">
            <a:xfrm>
              <a:off x="5020422" y="1908922"/>
              <a:ext cx="2483037" cy="369332"/>
            </a:xfrm>
            <a:prstGeom prst="rect">
              <a:avLst/>
            </a:prstGeom>
            <a:solidFill>
              <a:srgbClr val="FF0000"/>
            </a:solidFill>
            <a:ln w="12700" algn="ctr">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algn="ctr" eaLnBrk="1" hangingPunct="1"/>
              <a:r>
                <a:rPr lang="ro-RO" altLang="en-US" sz="1800" b="1">
                  <a:solidFill>
                    <a:srgbClr val="000000"/>
                  </a:solidFill>
                  <a:latin typeface="Arial" charset="0"/>
                  <a:ea typeface="ＭＳ Ｐゴシック" charset="-128"/>
                  <a:sym typeface="Wingdings 3" charset="2"/>
                </a:rPr>
                <a:t></a:t>
              </a:r>
              <a:r>
                <a:rPr lang="ro-RO" altLang="en-US" sz="1800" b="1">
                  <a:solidFill>
                    <a:srgbClr val="000000"/>
                  </a:solidFill>
                  <a:latin typeface="Arial" charset="0"/>
                  <a:ea typeface="ＭＳ Ｐゴシック" charset="-128"/>
                </a:rPr>
                <a:t> Funcţie endotelială</a:t>
              </a:r>
              <a:endParaRPr lang="en-US" altLang="en-US" sz="1800" b="1">
                <a:solidFill>
                  <a:srgbClr val="000000"/>
                </a:solidFill>
                <a:latin typeface="Arial" charset="0"/>
                <a:ea typeface="ＭＳ Ｐゴシック" charset="-128"/>
              </a:endParaRPr>
            </a:p>
          </p:txBody>
        </p:sp>
        <p:sp>
          <p:nvSpPr>
            <p:cNvPr id="65578" name="Text Box 6"/>
            <p:cNvSpPr txBox="1">
              <a:spLocks noChangeArrowheads="1"/>
            </p:cNvSpPr>
            <p:nvPr/>
          </p:nvSpPr>
          <p:spPr bwMode="auto">
            <a:xfrm>
              <a:off x="5031536" y="2276288"/>
              <a:ext cx="18097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Ç</a:t>
              </a:r>
              <a:r>
                <a:rPr lang="en-US" altLang="en-US" sz="1600" b="1">
                  <a:solidFill>
                    <a:srgbClr val="000000"/>
                  </a:solidFill>
                  <a:latin typeface="Arial" charset="0"/>
                  <a:ea typeface="ＭＳ Ｐゴシック" charset="-128"/>
                </a:rPr>
                <a:t> </a:t>
              </a:r>
              <a:r>
                <a:rPr lang="ro-RO" altLang="en-US" sz="1600" b="1">
                  <a:solidFill>
                    <a:srgbClr val="000000"/>
                  </a:solidFill>
                  <a:latin typeface="Arial" charset="0"/>
                  <a:ea typeface="ＭＳ Ｐゴシック" charset="-128"/>
                </a:rPr>
                <a:t>Bioactivitate </a:t>
              </a:r>
              <a:r>
                <a:rPr lang="en-US" altLang="en-US" sz="1600" b="1">
                  <a:solidFill>
                    <a:srgbClr val="000000"/>
                  </a:solidFill>
                  <a:latin typeface="Arial" charset="0"/>
                  <a:ea typeface="ＭＳ Ｐゴシック" charset="-128"/>
                </a:rPr>
                <a:t>NO</a:t>
              </a:r>
            </a:p>
          </p:txBody>
        </p:sp>
        <p:sp>
          <p:nvSpPr>
            <p:cNvPr id="65579" name="Text Box 7"/>
            <p:cNvSpPr txBox="1">
              <a:spLocks noChangeArrowheads="1"/>
            </p:cNvSpPr>
            <p:nvPr/>
          </p:nvSpPr>
          <p:spPr bwMode="auto">
            <a:xfrm>
              <a:off x="5042648" y="2542148"/>
              <a:ext cx="1514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Endotelin</a:t>
              </a:r>
              <a:r>
                <a:rPr lang="ro-RO" altLang="en-US" sz="1600" b="1">
                  <a:solidFill>
                    <a:srgbClr val="000000"/>
                  </a:solidFill>
                  <a:latin typeface="Arial" charset="0"/>
                  <a:ea typeface="ＭＳ Ｐゴシック" charset="-128"/>
                </a:rPr>
                <a:t>ă</a:t>
              </a:r>
              <a:r>
                <a:rPr lang="en-US" altLang="en-US" sz="1600" b="1">
                  <a:solidFill>
                    <a:srgbClr val="000000"/>
                  </a:solidFill>
                  <a:latin typeface="Arial" charset="0"/>
                  <a:ea typeface="ＭＳ Ｐゴシック" charset="-128"/>
                </a:rPr>
                <a:t>-1 </a:t>
              </a:r>
            </a:p>
          </p:txBody>
        </p:sp>
        <p:sp>
          <p:nvSpPr>
            <p:cNvPr id="65580" name="Text Box 8"/>
            <p:cNvSpPr txBox="1">
              <a:spLocks noChangeArrowheads="1"/>
            </p:cNvSpPr>
            <p:nvPr/>
          </p:nvSpPr>
          <p:spPr bwMode="auto">
            <a:xfrm>
              <a:off x="5037886" y="2773176"/>
              <a:ext cx="33131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Ç</a:t>
              </a:r>
              <a:r>
                <a:rPr lang="en-US" altLang="en-US" sz="1600" b="1">
                  <a:solidFill>
                    <a:srgbClr val="000000"/>
                  </a:solidFill>
                  <a:latin typeface="Arial" charset="0"/>
                  <a:ea typeface="ＭＳ Ｐゴシック" charset="-128"/>
                </a:rPr>
                <a:t> </a:t>
              </a:r>
              <a:r>
                <a:rPr lang="ro-RO" altLang="en-US" sz="1600" b="1">
                  <a:solidFill>
                    <a:srgbClr val="000000"/>
                  </a:solidFill>
                  <a:latin typeface="Arial" charset="0"/>
                  <a:ea typeface="ＭＳ Ｐゴシック" charset="-128"/>
                </a:rPr>
                <a:t>Celule progenitoare endoteliale</a:t>
              </a:r>
              <a:endParaRPr lang="en-US" altLang="en-US" sz="1600" b="1">
                <a:solidFill>
                  <a:srgbClr val="000000"/>
                </a:solidFill>
                <a:latin typeface="Arial" charset="0"/>
                <a:ea typeface="ＭＳ Ｐゴシック" charset="-128"/>
              </a:endParaRPr>
            </a:p>
          </p:txBody>
        </p:sp>
      </p:grpSp>
      <p:grpSp>
        <p:nvGrpSpPr>
          <p:cNvPr id="3" name="Group 4"/>
          <p:cNvGrpSpPr>
            <a:grpSpLocks/>
          </p:cNvGrpSpPr>
          <p:nvPr/>
        </p:nvGrpSpPr>
        <p:grpSpPr bwMode="auto">
          <a:xfrm>
            <a:off x="5627688" y="3644900"/>
            <a:ext cx="2225675" cy="1203325"/>
            <a:chOff x="5749364" y="3591859"/>
            <a:chExt cx="2224742" cy="1202545"/>
          </a:xfrm>
        </p:grpSpPr>
        <p:sp>
          <p:nvSpPr>
            <p:cNvPr id="65569" name="Text Box 9"/>
            <p:cNvSpPr txBox="1">
              <a:spLocks noChangeArrowheads="1"/>
            </p:cNvSpPr>
            <p:nvPr/>
          </p:nvSpPr>
          <p:spPr bwMode="auto">
            <a:xfrm>
              <a:off x="5762064" y="3959225"/>
              <a:ext cx="1269046" cy="338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Macro</a:t>
              </a:r>
              <a:r>
                <a:rPr lang="ro-RO" altLang="en-US" sz="1600" b="1">
                  <a:solidFill>
                    <a:srgbClr val="000000"/>
                  </a:solidFill>
                  <a:latin typeface="Arial" charset="0"/>
                  <a:ea typeface="ＭＳ Ｐゴシック" charset="-128"/>
                </a:rPr>
                <a:t>f</a:t>
              </a:r>
              <a:r>
                <a:rPr lang="en-US" altLang="en-US" sz="1600" b="1">
                  <a:solidFill>
                    <a:srgbClr val="000000"/>
                  </a:solidFill>
                  <a:latin typeface="Arial" charset="0"/>
                  <a:ea typeface="ＭＳ Ｐゴシック" charset="-128"/>
                </a:rPr>
                <a:t>age</a:t>
              </a:r>
            </a:p>
          </p:txBody>
        </p:sp>
        <p:sp>
          <p:nvSpPr>
            <p:cNvPr id="65570" name="Text Box 10"/>
            <p:cNvSpPr txBox="1">
              <a:spLocks noChangeArrowheads="1"/>
            </p:cNvSpPr>
            <p:nvPr/>
          </p:nvSpPr>
          <p:spPr bwMode="auto">
            <a:xfrm>
              <a:off x="5762064" y="4211638"/>
              <a:ext cx="11890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Inflama</a:t>
              </a:r>
              <a:r>
                <a:rPr lang="ro-RO" altLang="en-US" sz="1600" b="1">
                  <a:solidFill>
                    <a:srgbClr val="000000"/>
                  </a:solidFill>
                  <a:latin typeface="Arial" charset="0"/>
                  <a:ea typeface="ＭＳ Ｐゴシック" charset="-128"/>
                </a:rPr>
                <a:t>ţie</a:t>
              </a:r>
              <a:endParaRPr lang="en-US" altLang="en-US" sz="1600" b="1">
                <a:solidFill>
                  <a:srgbClr val="000000"/>
                </a:solidFill>
                <a:latin typeface="Arial" charset="0"/>
                <a:ea typeface="ＭＳ Ｐゴシック" charset="-128"/>
              </a:endParaRPr>
            </a:p>
          </p:txBody>
        </p:sp>
        <p:sp>
          <p:nvSpPr>
            <p:cNvPr id="65571" name="Text Box 11"/>
            <p:cNvSpPr txBox="1">
              <a:spLocks noChangeArrowheads="1"/>
            </p:cNvSpPr>
            <p:nvPr/>
          </p:nvSpPr>
          <p:spPr bwMode="auto">
            <a:xfrm>
              <a:off x="5762064" y="4456113"/>
              <a:ext cx="1781792" cy="338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Imunomodula</a:t>
              </a:r>
              <a:r>
                <a:rPr lang="ro-RO" altLang="en-US" sz="1600" b="1">
                  <a:solidFill>
                    <a:srgbClr val="000000"/>
                  </a:solidFill>
                  <a:latin typeface="Arial" charset="0"/>
                  <a:ea typeface="ＭＳ Ｐゴシック" charset="-128"/>
                </a:rPr>
                <a:t>re</a:t>
              </a:r>
              <a:endParaRPr lang="en-US" altLang="en-US" sz="1600" b="1">
                <a:solidFill>
                  <a:srgbClr val="000000"/>
                </a:solidFill>
                <a:latin typeface="Arial" charset="0"/>
                <a:ea typeface="ＭＳ Ｐゴシック" charset="-128"/>
              </a:endParaRPr>
            </a:p>
          </p:txBody>
        </p:sp>
        <p:sp>
          <p:nvSpPr>
            <p:cNvPr id="14349" name="Text Box 12"/>
            <p:cNvSpPr txBox="1">
              <a:spLocks noChangeArrowheads="1"/>
            </p:cNvSpPr>
            <p:nvPr/>
          </p:nvSpPr>
          <p:spPr bwMode="auto">
            <a:xfrm>
              <a:off x="5749364" y="3591859"/>
              <a:ext cx="2224742" cy="369332"/>
            </a:xfrm>
            <a:prstGeom prst="rect">
              <a:avLst/>
            </a:prstGeom>
            <a:solidFill>
              <a:srgbClr val="FF0000"/>
            </a:solidFill>
            <a:ln w="12700" algn="ctr">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a:defRPr/>
              </a:pPr>
              <a:r>
                <a:rPr lang="ro-RO" b="1" smtClean="0">
                  <a:solidFill>
                    <a:srgbClr val="000000"/>
                  </a:solidFill>
                  <a:latin typeface="Arial" charset="0"/>
                  <a:cs typeface="Arial" charset="0"/>
                  <a:sym typeface="Wingdings 3" charset="0"/>
                </a:rPr>
                <a:t></a:t>
              </a:r>
              <a:r>
                <a:rPr lang="ro-RO" b="1" smtClean="0">
                  <a:solidFill>
                    <a:srgbClr val="000000"/>
                  </a:solidFill>
                  <a:latin typeface="Arial" charset="0"/>
                  <a:cs typeface="Arial" charset="0"/>
                </a:rPr>
                <a:t> Agresiune imună</a:t>
              </a:r>
              <a:endParaRPr lang="en-US" b="1" smtClean="0">
                <a:solidFill>
                  <a:srgbClr val="000000"/>
                </a:solidFill>
                <a:latin typeface="Arial" charset="0"/>
                <a:cs typeface="Arial" charset="0"/>
              </a:endParaRPr>
            </a:p>
          </p:txBody>
        </p:sp>
      </p:grpSp>
      <p:grpSp>
        <p:nvGrpSpPr>
          <p:cNvPr id="4" name="Group 7"/>
          <p:cNvGrpSpPr>
            <a:grpSpLocks/>
          </p:cNvGrpSpPr>
          <p:nvPr/>
        </p:nvGrpSpPr>
        <p:grpSpPr bwMode="auto">
          <a:xfrm>
            <a:off x="1466850" y="5002213"/>
            <a:ext cx="2436813" cy="957262"/>
            <a:chOff x="2286747" y="1908922"/>
            <a:chExt cx="2436813" cy="958565"/>
          </a:xfrm>
        </p:grpSpPr>
        <p:sp>
          <p:nvSpPr>
            <p:cNvPr id="65564" name="Text Box 13"/>
            <p:cNvSpPr txBox="1">
              <a:spLocks noChangeArrowheads="1"/>
            </p:cNvSpPr>
            <p:nvPr/>
          </p:nvSpPr>
          <p:spPr bwMode="auto">
            <a:xfrm>
              <a:off x="2301035" y="2528701"/>
              <a:ext cx="1243930" cy="338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Coagula</a:t>
              </a:r>
              <a:r>
                <a:rPr lang="ro-RO" altLang="en-US" sz="1600" b="1">
                  <a:solidFill>
                    <a:srgbClr val="000000"/>
                  </a:solidFill>
                  <a:latin typeface="Arial" charset="0"/>
                  <a:ea typeface="ＭＳ Ｐゴシック" charset="-128"/>
                </a:rPr>
                <a:t>re</a:t>
              </a:r>
              <a:endParaRPr lang="en-US" altLang="en-US" sz="1600" b="1">
                <a:solidFill>
                  <a:srgbClr val="000000"/>
                </a:solidFill>
                <a:latin typeface="Arial" charset="0"/>
                <a:ea typeface="ＭＳ Ｐゴシック" charset="-128"/>
              </a:endParaRPr>
            </a:p>
          </p:txBody>
        </p:sp>
        <p:sp>
          <p:nvSpPr>
            <p:cNvPr id="65565" name="Text Box 14"/>
            <p:cNvSpPr txBox="1">
              <a:spLocks noChangeArrowheads="1"/>
            </p:cNvSpPr>
            <p:nvPr/>
          </p:nvSpPr>
          <p:spPr bwMode="auto">
            <a:xfrm>
              <a:off x="2304210" y="2282638"/>
              <a:ext cx="2419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a:t>
              </a:r>
              <a:r>
                <a:rPr lang="ro-RO" altLang="en-US" sz="1600" b="1">
                  <a:solidFill>
                    <a:srgbClr val="000000"/>
                  </a:solidFill>
                  <a:latin typeface="Arial" charset="0"/>
                  <a:ea typeface="ＭＳ Ｐゴシック" charset="-128"/>
                </a:rPr>
                <a:t>Activare plachetară</a:t>
              </a:r>
              <a:endParaRPr lang="en-US" altLang="en-US" sz="1600" b="1">
                <a:solidFill>
                  <a:srgbClr val="000000"/>
                </a:solidFill>
                <a:latin typeface="Arial" charset="0"/>
                <a:ea typeface="ＭＳ Ｐゴシック" charset="-128"/>
              </a:endParaRPr>
            </a:p>
          </p:txBody>
        </p:sp>
        <p:sp>
          <p:nvSpPr>
            <p:cNvPr id="14352" name="Text Box 15"/>
            <p:cNvSpPr txBox="1">
              <a:spLocks noChangeArrowheads="1"/>
            </p:cNvSpPr>
            <p:nvPr/>
          </p:nvSpPr>
          <p:spPr bwMode="auto">
            <a:xfrm>
              <a:off x="2286747" y="1908922"/>
              <a:ext cx="2295525" cy="369332"/>
            </a:xfrm>
            <a:prstGeom prst="rect">
              <a:avLst/>
            </a:prstGeom>
            <a:solidFill>
              <a:srgbClr val="FF0000"/>
            </a:solidFill>
            <a:ln w="12700" algn="ctr">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spAutoFit/>
            </a:bodyPr>
            <a:lstStyle/>
            <a:p>
              <a:pPr algn="ctr">
                <a:defRPr/>
              </a:pPr>
              <a:r>
                <a:rPr lang="ro-RO" b="1">
                  <a:solidFill>
                    <a:srgbClr val="000000"/>
                  </a:solidFill>
                  <a:latin typeface="Arial" pitchFamily="34" charset="0"/>
                  <a:ea typeface="+mn-ea"/>
                  <a:cs typeface="Arial" pitchFamily="34" charset="0"/>
                  <a:sym typeface="Wingdings 3"/>
                </a:rPr>
                <a:t></a:t>
              </a:r>
              <a:r>
                <a:rPr lang="ro-RO" b="1">
                  <a:solidFill>
                    <a:srgbClr val="000000"/>
                  </a:solidFill>
                  <a:latin typeface="Arial" pitchFamily="34" charset="0"/>
                  <a:ea typeface="+mn-ea"/>
                  <a:cs typeface="Arial" pitchFamily="34" charset="0"/>
                </a:rPr>
                <a:t> </a:t>
              </a:r>
              <a:r>
                <a:rPr lang="en-US" b="1">
                  <a:solidFill>
                    <a:srgbClr val="000000"/>
                  </a:solidFill>
                  <a:latin typeface="Arial" pitchFamily="34" charset="0"/>
                  <a:ea typeface="+mn-ea"/>
                  <a:cs typeface="Arial" pitchFamily="34" charset="0"/>
                </a:rPr>
                <a:t>Trombogenicit</a:t>
              </a:r>
              <a:r>
                <a:rPr lang="ro-RO" b="1">
                  <a:solidFill>
                    <a:srgbClr val="000000"/>
                  </a:solidFill>
                  <a:latin typeface="Arial" pitchFamily="34" charset="0"/>
                  <a:ea typeface="+mn-ea"/>
                  <a:cs typeface="Arial" pitchFamily="34" charset="0"/>
                </a:rPr>
                <a:t>ate</a:t>
              </a:r>
              <a:endParaRPr lang="en-US" b="1">
                <a:solidFill>
                  <a:srgbClr val="000000"/>
                </a:solidFill>
                <a:latin typeface="Arial" pitchFamily="34" charset="0"/>
                <a:ea typeface="+mn-ea"/>
                <a:cs typeface="Arial" pitchFamily="34" charset="0"/>
              </a:endParaRPr>
            </a:p>
          </p:txBody>
        </p:sp>
      </p:grpSp>
      <p:grpSp>
        <p:nvGrpSpPr>
          <p:cNvPr id="65542" name="Group 2"/>
          <p:cNvGrpSpPr>
            <a:grpSpLocks/>
          </p:cNvGrpSpPr>
          <p:nvPr/>
        </p:nvGrpSpPr>
        <p:grpSpPr bwMode="auto">
          <a:xfrm>
            <a:off x="2049463" y="1909763"/>
            <a:ext cx="2576512" cy="1484312"/>
            <a:chOff x="907024" y="4425297"/>
            <a:chExt cx="2575765" cy="1485531"/>
          </a:xfrm>
        </p:grpSpPr>
        <p:sp>
          <p:nvSpPr>
            <p:cNvPr id="65557" name="Text Box 16"/>
            <p:cNvSpPr txBox="1">
              <a:spLocks noChangeArrowheads="1"/>
            </p:cNvSpPr>
            <p:nvPr/>
          </p:nvSpPr>
          <p:spPr bwMode="auto">
            <a:xfrm>
              <a:off x="921311" y="4802188"/>
              <a:ext cx="1269210" cy="33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Prolifera</a:t>
              </a:r>
              <a:r>
                <a:rPr lang="ro-RO" altLang="en-US" sz="1600" b="1">
                  <a:solidFill>
                    <a:srgbClr val="000000"/>
                  </a:solidFill>
                  <a:latin typeface="Arial" charset="0"/>
                  <a:ea typeface="ＭＳ Ｐゴシック" charset="-128"/>
                </a:rPr>
                <a:t>re</a:t>
              </a:r>
              <a:endParaRPr lang="en-US" altLang="en-US" sz="1600" b="1">
                <a:solidFill>
                  <a:srgbClr val="000000"/>
                </a:solidFill>
                <a:latin typeface="Arial" charset="0"/>
                <a:ea typeface="ＭＳ Ｐゴシック" charset="-128"/>
              </a:endParaRPr>
            </a:p>
          </p:txBody>
        </p:sp>
        <p:sp>
          <p:nvSpPr>
            <p:cNvPr id="65558" name="Text Box 17"/>
            <p:cNvSpPr txBox="1">
              <a:spLocks noChangeArrowheads="1"/>
            </p:cNvSpPr>
            <p:nvPr/>
          </p:nvSpPr>
          <p:spPr bwMode="auto">
            <a:xfrm>
              <a:off x="921311" y="5059363"/>
              <a:ext cx="858961" cy="33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LDL-C</a:t>
              </a:r>
            </a:p>
          </p:txBody>
        </p:sp>
        <p:sp>
          <p:nvSpPr>
            <p:cNvPr id="65559" name="Text Box 18"/>
            <p:cNvSpPr txBox="1">
              <a:spLocks noChangeArrowheads="1"/>
            </p:cNvSpPr>
            <p:nvPr/>
          </p:nvSpPr>
          <p:spPr bwMode="auto">
            <a:xfrm>
              <a:off x="921311" y="5310188"/>
              <a:ext cx="884601" cy="33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Ç</a:t>
              </a:r>
              <a:r>
                <a:rPr lang="en-US" altLang="en-US" sz="1600" b="1">
                  <a:solidFill>
                    <a:srgbClr val="000000"/>
                  </a:solidFill>
                  <a:latin typeface="Arial" charset="0"/>
                  <a:ea typeface="ＭＳ Ｐゴシック" charset="-128"/>
                </a:rPr>
                <a:t> HDL-C</a:t>
              </a:r>
            </a:p>
          </p:txBody>
        </p:sp>
        <p:sp>
          <p:nvSpPr>
            <p:cNvPr id="65560" name="Text Box 19"/>
            <p:cNvSpPr txBox="1">
              <a:spLocks noChangeArrowheads="1"/>
            </p:cNvSpPr>
            <p:nvPr/>
          </p:nvSpPr>
          <p:spPr bwMode="auto">
            <a:xfrm>
              <a:off x="921311" y="5572125"/>
              <a:ext cx="1334213" cy="33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Trigl</a:t>
              </a:r>
              <a:r>
                <a:rPr lang="ro-RO" altLang="en-US" sz="1600" b="1">
                  <a:solidFill>
                    <a:srgbClr val="000000"/>
                  </a:solidFill>
                  <a:latin typeface="Arial" charset="0"/>
                  <a:ea typeface="ＭＳ Ｐゴシック" charset="-128"/>
                </a:rPr>
                <a:t>i</a:t>
              </a:r>
              <a:r>
                <a:rPr lang="en-US" altLang="en-US" sz="1600" b="1">
                  <a:solidFill>
                    <a:srgbClr val="000000"/>
                  </a:solidFill>
                  <a:latin typeface="Arial" charset="0"/>
                  <a:ea typeface="ＭＳ Ｐゴシック" charset="-128"/>
                </a:rPr>
                <a:t>ceride </a:t>
              </a:r>
            </a:p>
          </p:txBody>
        </p:sp>
        <p:sp>
          <p:nvSpPr>
            <p:cNvPr id="14357" name="Text Box 20"/>
            <p:cNvSpPr txBox="1">
              <a:spLocks noChangeArrowheads="1"/>
            </p:cNvSpPr>
            <p:nvPr/>
          </p:nvSpPr>
          <p:spPr bwMode="auto">
            <a:xfrm>
              <a:off x="907024" y="4425297"/>
              <a:ext cx="2575765" cy="369332"/>
            </a:xfrm>
            <a:prstGeom prst="rect">
              <a:avLst/>
            </a:prstGeom>
            <a:solidFill>
              <a:srgbClr val="FF0000"/>
            </a:solidFill>
            <a:ln w="12700" algn="ctr">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a:defRPr/>
              </a:pPr>
              <a:r>
                <a:rPr lang="ro-RO" b="1" smtClean="0">
                  <a:solidFill>
                    <a:srgbClr val="000000"/>
                  </a:solidFill>
                  <a:latin typeface="Arial" charset="0"/>
                  <a:cs typeface="Arial" charset="0"/>
                  <a:sym typeface="Wingdings 3" charset="0"/>
                </a:rPr>
                <a:t></a:t>
              </a:r>
              <a:r>
                <a:rPr lang="ro-RO" b="1" smtClean="0">
                  <a:solidFill>
                    <a:srgbClr val="000000"/>
                  </a:solidFill>
                  <a:latin typeface="Arial" charset="0"/>
                  <a:cs typeface="Arial" charset="0"/>
                </a:rPr>
                <a:t> </a:t>
              </a:r>
              <a:r>
                <a:rPr lang="en-US" b="1" smtClean="0">
                  <a:solidFill>
                    <a:srgbClr val="000000"/>
                  </a:solidFill>
                  <a:latin typeface="Arial" charset="0"/>
                  <a:cs typeface="Arial" charset="0"/>
                </a:rPr>
                <a:t>P</a:t>
              </a:r>
              <a:r>
                <a:rPr lang="ro-RO" b="1" smtClean="0">
                  <a:solidFill>
                    <a:srgbClr val="000000"/>
                  </a:solidFill>
                  <a:latin typeface="Arial" charset="0"/>
                  <a:cs typeface="Arial" charset="0"/>
                </a:rPr>
                <a:t>rogresie placă ATS</a:t>
              </a:r>
              <a:endParaRPr lang="en-US" b="1" smtClean="0">
                <a:solidFill>
                  <a:srgbClr val="000000"/>
                </a:solidFill>
                <a:latin typeface="Arial" charset="0"/>
                <a:cs typeface="Arial" charset="0"/>
              </a:endParaRPr>
            </a:p>
          </p:txBody>
        </p:sp>
      </p:grpSp>
      <p:grpSp>
        <p:nvGrpSpPr>
          <p:cNvPr id="65543" name="Group 3"/>
          <p:cNvGrpSpPr>
            <a:grpSpLocks/>
          </p:cNvGrpSpPr>
          <p:nvPr/>
        </p:nvGrpSpPr>
        <p:grpSpPr bwMode="auto">
          <a:xfrm>
            <a:off x="722313" y="3644900"/>
            <a:ext cx="2625725" cy="968375"/>
            <a:chOff x="788988" y="3112434"/>
            <a:chExt cx="2626565" cy="967441"/>
          </a:xfrm>
        </p:grpSpPr>
        <p:sp>
          <p:nvSpPr>
            <p:cNvPr id="65552" name="Text Box 21"/>
            <p:cNvSpPr txBox="1">
              <a:spLocks noChangeArrowheads="1"/>
            </p:cNvSpPr>
            <p:nvPr/>
          </p:nvSpPr>
          <p:spPr bwMode="auto">
            <a:xfrm>
              <a:off x="812800" y="3743325"/>
              <a:ext cx="7127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MMP</a:t>
              </a:r>
            </a:p>
          </p:txBody>
        </p:sp>
        <p:sp>
          <p:nvSpPr>
            <p:cNvPr id="65553" name="Text Box 22"/>
            <p:cNvSpPr txBox="1">
              <a:spLocks noChangeArrowheads="1"/>
            </p:cNvSpPr>
            <p:nvPr/>
          </p:nvSpPr>
          <p:spPr bwMode="auto">
            <a:xfrm>
              <a:off x="812800" y="3482975"/>
              <a:ext cx="1051906" cy="338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Ç</a:t>
              </a:r>
              <a:r>
                <a:rPr lang="en-US" altLang="en-US" sz="1600" b="1">
                  <a:solidFill>
                    <a:srgbClr val="000000"/>
                  </a:solidFill>
                  <a:latin typeface="Arial" charset="0"/>
                  <a:ea typeface="ＭＳ Ｐゴシック" charset="-128"/>
                </a:rPr>
                <a:t> Colagen</a:t>
              </a:r>
            </a:p>
          </p:txBody>
        </p:sp>
        <p:sp>
          <p:nvSpPr>
            <p:cNvPr id="14360" name="Text Box 23"/>
            <p:cNvSpPr txBox="1">
              <a:spLocks noChangeArrowheads="1"/>
            </p:cNvSpPr>
            <p:nvPr/>
          </p:nvSpPr>
          <p:spPr bwMode="auto">
            <a:xfrm>
              <a:off x="788988" y="3112434"/>
              <a:ext cx="2626565" cy="369332"/>
            </a:xfrm>
            <a:prstGeom prst="rect">
              <a:avLst/>
            </a:prstGeom>
            <a:solidFill>
              <a:srgbClr val="FF0000"/>
            </a:solidFill>
            <a:ln w="12700" algn="ctr">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a:defRPr/>
              </a:pPr>
              <a:r>
                <a:rPr lang="ro-RO" b="1" smtClean="0">
                  <a:solidFill>
                    <a:srgbClr val="000000"/>
                  </a:solidFill>
                  <a:latin typeface="Arial" charset="0"/>
                  <a:cs typeface="Arial" charset="0"/>
                  <a:sym typeface="Wingdings 3" charset="0"/>
                </a:rPr>
                <a:t></a:t>
              </a:r>
              <a:r>
                <a:rPr lang="ro-RO" b="1" smtClean="0">
                  <a:solidFill>
                    <a:srgbClr val="000000"/>
                  </a:solidFill>
                  <a:latin typeface="Arial" charset="0"/>
                  <a:cs typeface="Arial" charset="0"/>
                </a:rPr>
                <a:t> Stabilitate placă ATS</a:t>
              </a:r>
              <a:endParaRPr lang="en-US" b="1" smtClean="0">
                <a:solidFill>
                  <a:srgbClr val="000000"/>
                </a:solidFill>
                <a:latin typeface="Arial" charset="0"/>
                <a:cs typeface="Arial" charset="0"/>
              </a:endParaRPr>
            </a:p>
          </p:txBody>
        </p:sp>
      </p:grpSp>
      <p:grpSp>
        <p:nvGrpSpPr>
          <p:cNvPr id="7" name="Group 6"/>
          <p:cNvGrpSpPr>
            <a:grpSpLocks/>
          </p:cNvGrpSpPr>
          <p:nvPr/>
        </p:nvGrpSpPr>
        <p:grpSpPr bwMode="auto">
          <a:xfrm>
            <a:off x="4359275" y="5305425"/>
            <a:ext cx="1960563" cy="969963"/>
            <a:chOff x="4360022" y="5305985"/>
            <a:chExt cx="1960095" cy="969029"/>
          </a:xfrm>
        </p:grpSpPr>
        <p:sp>
          <p:nvSpPr>
            <p:cNvPr id="65547" name="Text Box 24"/>
            <p:cNvSpPr txBox="1">
              <a:spLocks noChangeArrowheads="1"/>
            </p:cNvSpPr>
            <p:nvPr/>
          </p:nvSpPr>
          <p:spPr bwMode="auto">
            <a:xfrm>
              <a:off x="4361610" y="5679701"/>
              <a:ext cx="15224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a:t>
              </a:r>
              <a:r>
                <a:rPr lang="ro-RO" altLang="en-US" sz="1600" b="1">
                  <a:solidFill>
                    <a:srgbClr val="000000"/>
                  </a:solidFill>
                  <a:latin typeface="Arial" charset="0"/>
                  <a:ea typeface="ＭＳ Ｐゴシック" charset="-128"/>
                </a:rPr>
                <a:t>Receptor </a:t>
              </a:r>
              <a:r>
                <a:rPr lang="en-US" altLang="en-US" sz="1600" b="1">
                  <a:solidFill>
                    <a:srgbClr val="000000"/>
                  </a:solidFill>
                  <a:latin typeface="Arial" charset="0"/>
                  <a:ea typeface="ＭＳ Ｐゴシック" charset="-128"/>
                </a:rPr>
                <a:t>AT</a:t>
              </a:r>
              <a:r>
                <a:rPr lang="en-US" altLang="en-US" sz="1600" b="1" baseline="-25000">
                  <a:solidFill>
                    <a:srgbClr val="000000"/>
                  </a:solidFill>
                  <a:latin typeface="Arial" charset="0"/>
                  <a:ea typeface="ＭＳ Ｐゴシック" charset="-128"/>
                </a:rPr>
                <a:t>1</a:t>
              </a:r>
              <a:endParaRPr lang="en-US" altLang="en-US" sz="1600" b="1">
                <a:solidFill>
                  <a:srgbClr val="000000"/>
                </a:solidFill>
                <a:latin typeface="Arial" charset="0"/>
                <a:ea typeface="ＭＳ Ｐゴシック" charset="-128"/>
              </a:endParaRPr>
            </a:p>
          </p:txBody>
        </p:sp>
        <p:sp>
          <p:nvSpPr>
            <p:cNvPr id="14362" name="Text Box 25"/>
            <p:cNvSpPr txBox="1">
              <a:spLocks noChangeArrowheads="1"/>
            </p:cNvSpPr>
            <p:nvPr/>
          </p:nvSpPr>
          <p:spPr bwMode="auto">
            <a:xfrm>
              <a:off x="4371134" y="5305985"/>
              <a:ext cx="1948983" cy="366713"/>
            </a:xfrm>
            <a:prstGeom prst="rect">
              <a:avLst/>
            </a:prstGeom>
            <a:solidFill>
              <a:srgbClr val="FF0000"/>
            </a:solidFill>
            <a:ln w="12700" algn="ctr">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spAutoFit/>
            </a:bodyPr>
            <a:lstStyle/>
            <a:p>
              <a:pPr algn="ctr">
                <a:defRPr/>
              </a:pPr>
              <a:r>
                <a:rPr lang="ro-RO" b="1">
                  <a:solidFill>
                    <a:srgbClr val="000000"/>
                  </a:solidFill>
                  <a:latin typeface="Arial" pitchFamily="34" charset="0"/>
                  <a:ea typeface="+mn-ea"/>
                  <a:cs typeface="Arial" pitchFamily="34" charset="0"/>
                </a:rPr>
                <a:t>Efect a</a:t>
              </a:r>
              <a:r>
                <a:rPr lang="en-US" b="1">
                  <a:solidFill>
                    <a:srgbClr val="000000"/>
                  </a:solidFill>
                  <a:latin typeface="Arial" pitchFamily="34" charset="0"/>
                  <a:ea typeface="+mn-ea"/>
                  <a:cs typeface="Arial" pitchFamily="34" charset="0"/>
                </a:rPr>
                <a:t>ntioxidant</a:t>
              </a:r>
            </a:p>
          </p:txBody>
        </p:sp>
        <p:sp>
          <p:nvSpPr>
            <p:cNvPr id="65551" name="Text Box 26"/>
            <p:cNvSpPr txBox="1">
              <a:spLocks noChangeArrowheads="1"/>
            </p:cNvSpPr>
            <p:nvPr/>
          </p:nvSpPr>
          <p:spPr bwMode="auto">
            <a:xfrm>
              <a:off x="4360022" y="5938464"/>
              <a:ext cx="15621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rIns="0">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eaLnBrk="1" hangingPunct="1"/>
              <a:r>
                <a:rPr lang="en-US" altLang="en-US" sz="1600" b="1">
                  <a:solidFill>
                    <a:srgbClr val="000000"/>
                  </a:solidFill>
                  <a:latin typeface="Wingdings 3" charset="2"/>
                  <a:ea typeface="ＭＳ Ｐゴシック" charset="-128"/>
                </a:rPr>
                <a:t>È</a:t>
              </a:r>
              <a:r>
                <a:rPr lang="en-US" altLang="en-US" sz="1600" b="1">
                  <a:solidFill>
                    <a:srgbClr val="000000"/>
                  </a:solidFill>
                  <a:latin typeface="Arial" charset="0"/>
                  <a:ea typeface="ＭＳ Ｐゴシック" charset="-128"/>
                </a:rPr>
                <a:t> </a:t>
              </a:r>
              <a:r>
                <a:rPr lang="ro-RO" altLang="en-US" sz="1600" b="1">
                  <a:solidFill>
                    <a:srgbClr val="000000"/>
                  </a:solidFill>
                  <a:latin typeface="Arial" charset="0"/>
                  <a:ea typeface="ＭＳ Ｐゴシック" charset="-128"/>
                </a:rPr>
                <a:t>Radicali liberi</a:t>
              </a:r>
              <a:endParaRPr lang="en-US" altLang="en-US" sz="1600" b="1">
                <a:solidFill>
                  <a:srgbClr val="000000"/>
                </a:solidFill>
                <a:latin typeface="Arial" charset="0"/>
                <a:ea typeface="ＭＳ Ｐゴシック" charset="-128"/>
              </a:endParaRPr>
            </a:p>
          </p:txBody>
        </p:sp>
      </p:grpSp>
      <p:pic>
        <p:nvPicPr>
          <p:cNvPr id="65545" name="Picture 27" descr="cross_section"/>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3351213" y="2879725"/>
            <a:ext cx="2447925"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6" name="Text Box 29"/>
          <p:cNvSpPr txBox="1">
            <a:spLocks noChangeArrowheads="1"/>
          </p:cNvSpPr>
          <p:nvPr/>
        </p:nvSpPr>
        <p:spPr bwMode="auto">
          <a:xfrm>
            <a:off x="268288" y="903288"/>
            <a:ext cx="858043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128"/>
              </a:defRPr>
            </a:lvl1pPr>
            <a:lvl2pPr marL="742950" indent="-285750" eaLnBrk="0" hangingPunct="0">
              <a:defRPr sz="2400">
                <a:solidFill>
                  <a:schemeClr val="tx1"/>
                </a:solidFill>
                <a:latin typeface="Century Gothic" charset="0"/>
                <a:ea typeface="MS PGothic" charset="-128"/>
              </a:defRPr>
            </a:lvl2pPr>
            <a:lvl3pPr marL="1143000" indent="-228600" eaLnBrk="0" hangingPunct="0">
              <a:defRPr sz="2400">
                <a:solidFill>
                  <a:schemeClr val="tx1"/>
                </a:solidFill>
                <a:latin typeface="Century Gothic" charset="0"/>
                <a:ea typeface="MS PGothic" charset="-128"/>
              </a:defRPr>
            </a:lvl3pPr>
            <a:lvl4pPr marL="1600200" indent="-228600" eaLnBrk="0" hangingPunct="0">
              <a:defRPr sz="2400">
                <a:solidFill>
                  <a:schemeClr val="tx1"/>
                </a:solidFill>
                <a:latin typeface="Century Gothic" charset="0"/>
                <a:ea typeface="MS PGothic" charset="-128"/>
              </a:defRPr>
            </a:lvl4pPr>
            <a:lvl5pPr marL="2057400" indent="-228600" eaLnBrk="0" hangingPunct="0">
              <a:defRPr sz="2400">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sz="2400">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sz="2400">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sz="2400">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sz="2400">
                <a:solidFill>
                  <a:schemeClr val="tx1"/>
                </a:solidFill>
                <a:latin typeface="Century Gothic" charset="0"/>
                <a:ea typeface="MS PGothic" charset="-128"/>
              </a:defRPr>
            </a:lvl9pPr>
          </a:lstStyle>
          <a:p>
            <a:pPr algn="ctr" eaLnBrk="1" hangingPunct="1"/>
            <a:r>
              <a:rPr lang="ro-RO" altLang="en-US" sz="2000" b="1">
                <a:latin typeface="Arial" charset="0"/>
                <a:ea typeface="ＭＳ Ｐゴシック" charset="-128"/>
              </a:rPr>
              <a:t>Medicația cu cel mai puternic efect de scădere a LDL-C</a:t>
            </a:r>
          </a:p>
          <a:p>
            <a:pPr algn="ctr" eaLnBrk="1" hangingPunct="1"/>
            <a:r>
              <a:rPr lang="ro-RO" altLang="en-US" sz="2000" b="1">
                <a:latin typeface="Arial" charset="0"/>
                <a:ea typeface="ＭＳ Ｐゴシック" charset="-128"/>
              </a:rPr>
              <a:t>cu efecte majore şi certe de scădere a morbi-mortalităţii</a:t>
            </a:r>
            <a:endParaRPr lang="en-US" altLang="en-US" sz="2000" b="1">
              <a:latin typeface="Arial" charset="0"/>
              <a:ea typeface="ＭＳ Ｐゴシック" charset="-128"/>
            </a:endParaRPr>
          </a:p>
        </p:txBody>
      </p:sp>
    </p:spTree>
    <p:extLst>
      <p:ext uri="{BB962C8B-B14F-4D97-AF65-F5344CB8AC3E}">
        <p14:creationId xmlns:p14="http://schemas.microsoft.com/office/powerpoint/2010/main" xmlns="" val="5566862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90500" y="0"/>
            <a:ext cx="6508750" cy="1143000"/>
          </a:xfrm>
        </p:spPr>
        <p:txBody>
          <a:bodyPr/>
          <a:lstStyle/>
          <a:p>
            <a:r>
              <a:rPr lang="ro-RO" b="1" dirty="0" err="1" smtClean="0"/>
              <a:t>Vulnerable</a:t>
            </a:r>
            <a:r>
              <a:rPr lang="ro-RO" b="1" dirty="0" smtClean="0"/>
              <a:t> </a:t>
            </a:r>
            <a:r>
              <a:rPr lang="ro-RO" b="1" dirty="0" err="1" smtClean="0"/>
              <a:t>plaques</a:t>
            </a:r>
            <a:endParaRPr lang="ro-RO" b="1" dirty="0"/>
          </a:p>
        </p:txBody>
      </p:sp>
      <p:sp>
        <p:nvSpPr>
          <p:cNvPr id="3" name="Substituent conținut 2"/>
          <p:cNvSpPr>
            <a:spLocks noGrp="1"/>
          </p:cNvSpPr>
          <p:nvPr>
            <p:ph idx="1"/>
          </p:nvPr>
        </p:nvSpPr>
        <p:spPr>
          <a:xfrm>
            <a:off x="457200" y="1600200"/>
            <a:ext cx="4686304" cy="4525963"/>
          </a:xfrm>
        </p:spPr>
        <p:txBody>
          <a:bodyPr>
            <a:normAutofit fontScale="85000" lnSpcReduction="20000"/>
          </a:bodyPr>
          <a:lstStyle/>
          <a:p>
            <a:pPr algn="just"/>
            <a:r>
              <a:rPr lang="en-US" sz="2400" dirty="0" smtClean="0"/>
              <a:t>The majority of coronary thrombi (∼75%) is caused by </a:t>
            </a:r>
            <a:r>
              <a:rPr lang="en-US" sz="2400" i="1" dirty="0" smtClean="0"/>
              <a:t>plaque rupture</a:t>
            </a:r>
            <a:endParaRPr lang="ro-RO" sz="2400" i="1" dirty="0" smtClean="0"/>
          </a:p>
          <a:p>
            <a:pPr algn="just"/>
            <a:r>
              <a:rPr lang="en-US" sz="2400" dirty="0" smtClean="0"/>
              <a:t> Prototype of the rupture-prone plaque contains a large, soft, lipid-rich necrotic core with a thin and inflamed fibrous cap, so-called thin-cap </a:t>
            </a:r>
            <a:r>
              <a:rPr lang="en-US" sz="2400" dirty="0" err="1" smtClean="0"/>
              <a:t>fibroatheroma</a:t>
            </a:r>
            <a:r>
              <a:rPr lang="en-US" sz="2400" dirty="0" smtClean="0"/>
              <a:t> (TCFA) </a:t>
            </a:r>
            <a:endParaRPr lang="ro-RO" sz="2400" dirty="0" smtClean="0"/>
          </a:p>
          <a:p>
            <a:pPr algn="just"/>
            <a:r>
              <a:rPr lang="en-US" sz="2400" dirty="0" smtClean="0"/>
              <a:t>Other common features </a:t>
            </a:r>
            <a:endParaRPr lang="ro-RO" sz="2400" dirty="0" smtClean="0"/>
          </a:p>
          <a:p>
            <a:pPr lvl="1" algn="just"/>
            <a:r>
              <a:rPr lang="en-US" sz="2000" dirty="0" smtClean="0"/>
              <a:t>expansive </a:t>
            </a:r>
            <a:r>
              <a:rPr lang="en-US" sz="2000" dirty="0" err="1" smtClean="0"/>
              <a:t>remodelling</a:t>
            </a:r>
            <a:endParaRPr lang="ro-RO" sz="2000" dirty="0" smtClean="0"/>
          </a:p>
          <a:p>
            <a:pPr lvl="1" algn="just"/>
            <a:r>
              <a:rPr lang="en-US" sz="2000" dirty="0" smtClean="0"/>
              <a:t> large plaque size</a:t>
            </a:r>
            <a:endParaRPr lang="ro-RO" sz="2000" dirty="0" smtClean="0"/>
          </a:p>
          <a:p>
            <a:pPr lvl="1" algn="just"/>
            <a:r>
              <a:rPr lang="en-US" sz="2000" dirty="0" smtClean="0"/>
              <a:t> plaque </a:t>
            </a:r>
            <a:r>
              <a:rPr lang="en-US" sz="2000" dirty="0" err="1" smtClean="0"/>
              <a:t>haemorrhage</a:t>
            </a:r>
            <a:endParaRPr lang="ro-RO" sz="2000" dirty="0" smtClean="0"/>
          </a:p>
          <a:p>
            <a:pPr lvl="1" algn="just"/>
            <a:r>
              <a:rPr lang="en-US" sz="2000" dirty="0" err="1" smtClean="0"/>
              <a:t>Neovascularization</a:t>
            </a:r>
            <a:endParaRPr lang="ro-RO" sz="2000" dirty="0" smtClean="0"/>
          </a:p>
          <a:p>
            <a:pPr lvl="1" algn="just"/>
            <a:r>
              <a:rPr lang="en-US" sz="2000" dirty="0" smtClean="0"/>
              <a:t>adventitial inflammation</a:t>
            </a:r>
            <a:endParaRPr lang="ro-RO" sz="2000" dirty="0" smtClean="0"/>
          </a:p>
          <a:p>
            <a:pPr lvl="1" algn="just"/>
            <a:r>
              <a:rPr lang="en-US" sz="2000" dirty="0" smtClean="0"/>
              <a:t>‘spotty’ calcifications.</a:t>
            </a:r>
            <a:r>
              <a:rPr lang="ro-RO" sz="2000" baseline="30000" dirty="0" smtClean="0"/>
              <a:t> </a:t>
            </a:r>
            <a:endParaRPr lang="ro-RO" dirty="0" smtClean="0"/>
          </a:p>
        </p:txBody>
      </p:sp>
      <p:pic>
        <p:nvPicPr>
          <p:cNvPr id="23555" name="Picture 3"/>
          <p:cNvPicPr>
            <a:picLocks noChangeAspect="1" noChangeArrowheads="1"/>
          </p:cNvPicPr>
          <p:nvPr/>
        </p:nvPicPr>
        <p:blipFill>
          <a:blip r:embed="rId2"/>
          <a:srcRect/>
          <a:stretch>
            <a:fillRect/>
          </a:stretch>
        </p:blipFill>
        <p:spPr bwMode="auto">
          <a:xfrm>
            <a:off x="5403856" y="2095488"/>
            <a:ext cx="3500462" cy="3857652"/>
          </a:xfrm>
          <a:prstGeom prst="rect">
            <a:avLst/>
          </a:prstGeom>
          <a:noFill/>
          <a:ln w="9525">
            <a:noFill/>
            <a:miter lim="800000"/>
            <a:headEnd/>
            <a:tailEnd/>
          </a:ln>
          <a:effectLst/>
        </p:spPr>
      </p:pic>
    </p:spTree>
    <p:extLst>
      <p:ext uri="{BB962C8B-B14F-4D97-AF65-F5344CB8AC3E}">
        <p14:creationId xmlns:p14="http://schemas.microsoft.com/office/powerpoint/2010/main" xmlns="" val="97244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365"/>
            <a:ext cx="6508750" cy="1143000"/>
          </a:xfrm>
        </p:spPr>
        <p:txBody>
          <a:bodyPr/>
          <a:lstStyle/>
          <a:p>
            <a:r>
              <a:rPr lang="en-US" dirty="0" smtClean="0"/>
              <a:t>Beginning of Atherosclerosis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7C839510-A908-0A4C-BB36-D4AA46E08E7B}" type="datetime1">
              <a:rPr lang="ro-RO" smtClean="0"/>
              <a:pPr/>
              <a:t>24.11.2016</a:t>
            </a:fld>
            <a:endParaRPr lang="en-US"/>
          </a:p>
        </p:txBody>
      </p:sp>
      <p:sp>
        <p:nvSpPr>
          <p:cNvPr id="5" name="Slide Number Placeholder 4"/>
          <p:cNvSpPr>
            <a:spLocks noGrp="1"/>
          </p:cNvSpPr>
          <p:nvPr>
            <p:ph type="sldNum" sz="quarter" idx="12"/>
          </p:nvPr>
        </p:nvSpPr>
        <p:spPr/>
        <p:txBody>
          <a:bodyPr/>
          <a:lstStyle/>
          <a:p>
            <a:fld id="{9C167C3B-7ABF-4741-AEFE-188D3719C727}"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717550" y="1485900"/>
            <a:ext cx="6248400" cy="4673600"/>
          </a:xfrm>
          <a:prstGeom prst="rect">
            <a:avLst/>
          </a:prstGeom>
        </p:spPr>
      </p:pic>
    </p:spTree>
    <p:extLst>
      <p:ext uri="{BB962C8B-B14F-4D97-AF65-F5344CB8AC3E}">
        <p14:creationId xmlns:p14="http://schemas.microsoft.com/office/powerpoint/2010/main" xmlns="" val="80774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000100" y="1571611"/>
            <a:ext cx="7727975" cy="4241813"/>
          </a:xfrm>
          <a:prstGeom prst="rect">
            <a:avLst/>
          </a:prstGeom>
          <a:noFill/>
          <a:ln w="9525">
            <a:noFill/>
            <a:miter lim="800000"/>
            <a:headEnd/>
            <a:tailEnd/>
          </a:ln>
          <a:effectLst/>
        </p:spPr>
      </p:pic>
      <p:sp>
        <p:nvSpPr>
          <p:cNvPr id="3" name="Dreptunghi 2"/>
          <p:cNvSpPr/>
          <p:nvPr/>
        </p:nvSpPr>
        <p:spPr>
          <a:xfrm>
            <a:off x="2239950" y="6394468"/>
            <a:ext cx="6000792" cy="261610"/>
          </a:xfrm>
          <a:prstGeom prst="rect">
            <a:avLst/>
          </a:prstGeom>
        </p:spPr>
        <p:txBody>
          <a:bodyPr wrap="square">
            <a:spAutoFit/>
          </a:bodyPr>
          <a:lstStyle/>
          <a:p>
            <a:r>
              <a:rPr lang="en-US" sz="1100" dirty="0"/>
              <a:t>Factors contributing to the formation of vulnerable </a:t>
            </a:r>
            <a:r>
              <a:rPr lang="en-US" sz="1100" dirty="0" smtClean="0"/>
              <a:t>plaques</a:t>
            </a:r>
            <a:r>
              <a:rPr lang="ro-RO" sz="1100" dirty="0" smtClean="0"/>
              <a:t>; </a:t>
            </a:r>
            <a:r>
              <a:rPr lang="ro-RO" sz="1100" dirty="0"/>
              <a:t>European </a:t>
            </a:r>
            <a:r>
              <a:rPr lang="ro-RO" sz="1100" dirty="0" err="1"/>
              <a:t>Heart</a:t>
            </a:r>
            <a:r>
              <a:rPr lang="ro-RO" sz="1100" dirty="0"/>
              <a:t> </a:t>
            </a:r>
            <a:r>
              <a:rPr lang="ro-RO" sz="1100" dirty="0" smtClean="0"/>
              <a:t>Journal, 2013</a:t>
            </a:r>
            <a:endParaRPr lang="ro-RO" sz="1100" dirty="0"/>
          </a:p>
        </p:txBody>
      </p:sp>
      <p:sp>
        <p:nvSpPr>
          <p:cNvPr id="4" name="Dreptunghi 3"/>
          <p:cNvSpPr/>
          <p:nvPr/>
        </p:nvSpPr>
        <p:spPr>
          <a:xfrm>
            <a:off x="285720" y="285728"/>
            <a:ext cx="8143932" cy="1200329"/>
          </a:xfrm>
          <a:prstGeom prst="rect">
            <a:avLst/>
          </a:prstGeom>
        </p:spPr>
        <p:txBody>
          <a:bodyPr wrap="square">
            <a:spAutoFit/>
          </a:bodyPr>
          <a:lstStyle/>
          <a:p>
            <a:r>
              <a:rPr lang="en-US" dirty="0" smtClean="0"/>
              <a:t>Thin-cap </a:t>
            </a:r>
            <a:r>
              <a:rPr lang="en-US" dirty="0" err="1" smtClean="0"/>
              <a:t>fibroatheroma</a:t>
            </a:r>
            <a:r>
              <a:rPr lang="en-US" dirty="0" smtClean="0"/>
              <a:t> caps are usually &lt;65 µm thick.</a:t>
            </a:r>
            <a:endParaRPr lang="ro-RO" baseline="30000" dirty="0" smtClean="0"/>
          </a:p>
          <a:p>
            <a:r>
              <a:rPr lang="en-US" dirty="0" smtClean="0"/>
              <a:t>No distinct morphological features have been identified for the erosion-prone plaques, but they are usually rarely associated with expansive </a:t>
            </a:r>
            <a:r>
              <a:rPr lang="en-US" dirty="0" err="1" smtClean="0"/>
              <a:t>remodelling</a:t>
            </a:r>
            <a:r>
              <a:rPr lang="en-US" dirty="0" smtClean="0"/>
              <a:t>, scarcely calcified, and contain only limited inflammation.</a:t>
            </a:r>
            <a:endParaRPr lang="ro-RO" dirty="0"/>
          </a:p>
        </p:txBody>
      </p:sp>
    </p:spTree>
    <p:extLst>
      <p:ext uri="{BB962C8B-B14F-4D97-AF65-F5344CB8AC3E}">
        <p14:creationId xmlns:p14="http://schemas.microsoft.com/office/powerpoint/2010/main" xmlns="" val="49940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114300"/>
            <a:ext cx="6508750" cy="1143000"/>
          </a:xfrm>
        </p:spPr>
        <p:txBody>
          <a:bodyPr/>
          <a:lstStyle/>
          <a:p>
            <a:r>
              <a:rPr lang="ro-RO" b="1" dirty="0" err="1" smtClean="0"/>
              <a:t>Vulnerable</a:t>
            </a:r>
            <a:r>
              <a:rPr lang="ro-RO" b="1" dirty="0" smtClean="0"/>
              <a:t> </a:t>
            </a:r>
            <a:r>
              <a:rPr lang="ro-RO" b="1" dirty="0" err="1" smtClean="0"/>
              <a:t>plaques</a:t>
            </a:r>
            <a:endParaRPr lang="ro-RO" dirty="0"/>
          </a:p>
        </p:txBody>
      </p:sp>
      <p:sp>
        <p:nvSpPr>
          <p:cNvPr id="3" name="Substituent conținut 2"/>
          <p:cNvSpPr>
            <a:spLocks noGrp="1"/>
          </p:cNvSpPr>
          <p:nvPr>
            <p:ph idx="1"/>
          </p:nvPr>
        </p:nvSpPr>
        <p:spPr>
          <a:xfrm>
            <a:off x="457200" y="1244600"/>
            <a:ext cx="7683500" cy="4881565"/>
          </a:xfrm>
        </p:spPr>
        <p:txBody>
          <a:bodyPr>
            <a:normAutofit fontScale="70000" lnSpcReduction="20000"/>
          </a:bodyPr>
          <a:lstStyle/>
          <a:p>
            <a:r>
              <a:rPr lang="en-US" dirty="0" smtClean="0"/>
              <a:t>Vulnerable plaques contain </a:t>
            </a:r>
            <a:r>
              <a:rPr lang="en-US" dirty="0" err="1" smtClean="0"/>
              <a:t>monocytes</a:t>
            </a:r>
            <a:r>
              <a:rPr lang="en-US" dirty="0" smtClean="0"/>
              <a:t>, macrophages, and T-cells.</a:t>
            </a:r>
            <a:endParaRPr lang="ro-RO" dirty="0" smtClean="0"/>
          </a:p>
          <a:p>
            <a:r>
              <a:rPr lang="en-US" dirty="0" smtClean="0"/>
              <a:t> Of the T-cells, CD4+ T-helper (</a:t>
            </a:r>
            <a:r>
              <a:rPr lang="en-US" dirty="0" err="1" smtClean="0"/>
              <a:t>Th</a:t>
            </a:r>
            <a:r>
              <a:rPr lang="en-US" dirty="0" smtClean="0"/>
              <a:t>) cells are the most prominent.</a:t>
            </a:r>
            <a:endParaRPr lang="ro-RO" baseline="30000" dirty="0" smtClean="0"/>
          </a:p>
          <a:p>
            <a:r>
              <a:rPr lang="en-US" dirty="0" smtClean="0"/>
              <a:t>T-cells can differentiate into a Th1 phenotype, which secretes and responds to IFN-γ or a Th2 phenotype, which secretes and responds to IL-4, IL-10, and IL-13 </a:t>
            </a:r>
            <a:endParaRPr lang="ro-RO" dirty="0" smtClean="0"/>
          </a:p>
          <a:p>
            <a:r>
              <a:rPr lang="en-US" dirty="0" smtClean="0"/>
              <a:t>T-cells promote the vulnerability of plaques through their effects on macrophages. </a:t>
            </a:r>
            <a:endParaRPr lang="ro-RO" dirty="0" smtClean="0"/>
          </a:p>
          <a:p>
            <a:r>
              <a:rPr lang="en-US" dirty="0" smtClean="0"/>
              <a:t>Similarly, there are two main plaque macrophage phenotypes: pro-inflammatory M1 macrophages (IFN-γ-induced) and anti-inflammatory or regulatory M2 macrophages </a:t>
            </a:r>
          </a:p>
          <a:p>
            <a:r>
              <a:rPr lang="en-US" dirty="0" smtClean="0"/>
              <a:t>Diverse </a:t>
            </a:r>
            <a:r>
              <a:rPr lang="en-US" dirty="0" err="1" smtClean="0"/>
              <a:t>leucocyte</a:t>
            </a:r>
            <a:r>
              <a:rPr lang="en-US" dirty="0" smtClean="0"/>
              <a:t> populations in atherosclerotic plaques. Depending on the context of antigen presentation including the cytokine environment, naïve T-cells and macrophages may adopt several phenotypes that are more or less inflammatory. </a:t>
            </a:r>
          </a:p>
          <a:p>
            <a:r>
              <a:rPr lang="en-US" dirty="0" smtClean="0"/>
              <a:t>For an unstable phenotype, IFN-γ, IL-12, and IL-18 seem to be important factors.</a:t>
            </a:r>
            <a:endParaRPr lang="ro-RO" dirty="0" smtClean="0"/>
          </a:p>
          <a:p>
            <a:r>
              <a:rPr lang="en-US" dirty="0" smtClean="0"/>
              <a:t>Important players for plaque destabilization are macrophage migration inhibitory factor (MIF) and </a:t>
            </a:r>
            <a:r>
              <a:rPr lang="en-US" dirty="0" err="1" smtClean="0"/>
              <a:t>monocyte</a:t>
            </a:r>
            <a:r>
              <a:rPr lang="en-US" dirty="0" smtClean="0"/>
              <a:t> </a:t>
            </a:r>
            <a:r>
              <a:rPr lang="en-US" dirty="0" err="1" smtClean="0"/>
              <a:t>chemotactic</a:t>
            </a:r>
            <a:r>
              <a:rPr lang="en-US" dirty="0" smtClean="0"/>
              <a:t> protein-1. </a:t>
            </a:r>
            <a:endParaRPr lang="ro-RO" dirty="0" smtClean="0"/>
          </a:p>
          <a:p>
            <a:r>
              <a:rPr lang="en-US" dirty="0" smtClean="0"/>
              <a:t>Of the plaque-stabilizing factors, IL-10 and TGF-β are of the greatest significance.</a:t>
            </a:r>
          </a:p>
          <a:p>
            <a:endParaRPr lang="ro-RO" dirty="0"/>
          </a:p>
        </p:txBody>
      </p:sp>
    </p:spTree>
    <p:extLst>
      <p:ext uri="{BB962C8B-B14F-4D97-AF65-F5344CB8AC3E}">
        <p14:creationId xmlns:p14="http://schemas.microsoft.com/office/powerpoint/2010/main" xmlns="" val="206321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785918" y="714356"/>
            <a:ext cx="5473700" cy="4929222"/>
          </a:xfrm>
          <a:prstGeom prst="rect">
            <a:avLst/>
          </a:prstGeom>
          <a:noFill/>
          <a:ln w="9525">
            <a:noFill/>
            <a:miter lim="800000"/>
            <a:headEnd/>
            <a:tailEnd/>
          </a:ln>
          <a:effectLst/>
        </p:spPr>
      </p:pic>
      <p:sp>
        <p:nvSpPr>
          <p:cNvPr id="3" name="Dreptunghi 2"/>
          <p:cNvSpPr/>
          <p:nvPr/>
        </p:nvSpPr>
        <p:spPr>
          <a:xfrm>
            <a:off x="141240" y="5949968"/>
            <a:ext cx="8001056" cy="1077218"/>
          </a:xfrm>
          <a:prstGeom prst="rect">
            <a:avLst/>
          </a:prstGeom>
        </p:spPr>
        <p:txBody>
          <a:bodyPr wrap="square">
            <a:spAutoFit/>
          </a:bodyPr>
          <a:lstStyle/>
          <a:p>
            <a:pPr algn="ctr"/>
            <a:r>
              <a:rPr lang="ro-RO" sz="1600" dirty="0" smtClean="0"/>
              <a:t>Tipuri diverse de </a:t>
            </a:r>
            <a:r>
              <a:rPr lang="ro-RO" sz="1600" dirty="0" err="1" smtClean="0"/>
              <a:t>populatii</a:t>
            </a:r>
            <a:r>
              <a:rPr lang="ro-RO" sz="1600" dirty="0" smtClean="0"/>
              <a:t> leucocitare din </a:t>
            </a:r>
            <a:r>
              <a:rPr lang="ro-RO" sz="1600" dirty="0" err="1" smtClean="0"/>
              <a:t>placile</a:t>
            </a:r>
            <a:r>
              <a:rPr lang="ro-RO" sz="1600" dirty="0" smtClean="0"/>
              <a:t> </a:t>
            </a:r>
            <a:r>
              <a:rPr lang="ro-RO" sz="1600" dirty="0" err="1" smtClean="0"/>
              <a:t>aterosclerotice</a:t>
            </a:r>
            <a:r>
              <a:rPr lang="ro-RO" sz="1600" dirty="0" smtClean="0"/>
              <a:t> M2c</a:t>
            </a:r>
            <a:r>
              <a:rPr lang="ro-RO" sz="1600" dirty="0"/>
              <a:t>: </a:t>
            </a:r>
            <a:r>
              <a:rPr lang="ro-RO" sz="1600" dirty="0" err="1"/>
              <a:t>macrophage</a:t>
            </a:r>
            <a:r>
              <a:rPr lang="ro-RO" sz="1600" dirty="0"/>
              <a:t> </a:t>
            </a:r>
            <a:r>
              <a:rPr lang="ro-RO" sz="1600" dirty="0" err="1" smtClean="0"/>
              <a:t>subtypes</a:t>
            </a:r>
            <a:endParaRPr lang="ro-RO" sz="1600" dirty="0" smtClean="0"/>
          </a:p>
          <a:p>
            <a:pPr algn="r"/>
            <a:r>
              <a:rPr lang="ro-RO" sz="1600" dirty="0" smtClean="0"/>
              <a:t>  				 </a:t>
            </a:r>
            <a:r>
              <a:rPr lang="ro-RO" sz="1400" dirty="0" smtClean="0"/>
              <a:t>European </a:t>
            </a:r>
            <a:r>
              <a:rPr lang="ro-RO" sz="1400" dirty="0" err="1" smtClean="0"/>
              <a:t>Heart</a:t>
            </a:r>
            <a:r>
              <a:rPr lang="ro-RO" sz="1400" dirty="0" smtClean="0"/>
              <a:t> Journal, 2013</a:t>
            </a:r>
          </a:p>
          <a:p>
            <a:endParaRPr lang="ro-RO" sz="1600" dirty="0"/>
          </a:p>
        </p:txBody>
      </p:sp>
    </p:spTree>
    <p:extLst>
      <p:ext uri="{BB962C8B-B14F-4D97-AF65-F5344CB8AC3E}">
        <p14:creationId xmlns:p14="http://schemas.microsoft.com/office/powerpoint/2010/main" xmlns="" val="12979098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5af72d38-7c4e-4d03-9170-329cedafc28b.mdb"/>
</p:tagLst>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itelfolie">
  <a:themeElements>
    <a:clrScheme name="Roche-Cobas">
      <a:dk1>
        <a:srgbClr val="000000"/>
      </a:dk1>
      <a:lt1>
        <a:sysClr val="window" lastClr="FFFFFF"/>
      </a:lt1>
      <a:dk2>
        <a:srgbClr val="000000"/>
      </a:dk2>
      <a:lt2>
        <a:srgbClr val="F5F6DD"/>
      </a:lt2>
      <a:accent1>
        <a:srgbClr val="00925B"/>
      </a:accent1>
      <a:accent2>
        <a:srgbClr val="7B7A68"/>
      </a:accent2>
      <a:accent3>
        <a:srgbClr val="8A8198"/>
      </a:accent3>
      <a:accent4>
        <a:srgbClr val="88B19E"/>
      </a:accent4>
      <a:accent5>
        <a:srgbClr val="689DB2"/>
      </a:accent5>
      <a:accent6>
        <a:srgbClr val="BD576F"/>
      </a:accent6>
      <a:hlink>
        <a:srgbClr val="00925B"/>
      </a:hlink>
      <a:folHlink>
        <a:srgbClr val="BD576F"/>
      </a:folHlink>
    </a:clrScheme>
    <a:fontScheme name="8_Titelfolie">
      <a:majorFont>
        <a:latin typeface="Imago"/>
        <a:ea typeface=""/>
        <a:cs typeface="Arial"/>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Minion" pitchFamily="18"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Minion" pitchFamily="18" charset="0"/>
          </a:defRPr>
        </a:defPPr>
      </a:lstStyle>
    </a:lnDef>
  </a:objectDefaults>
  <a:extraClrSchemeLst>
    <a:extraClrScheme>
      <a:clrScheme name="8_Titelfolie 1">
        <a:dk1>
          <a:srgbClr val="000000"/>
        </a:dk1>
        <a:lt1>
          <a:srgbClr val="F5F1E8"/>
        </a:lt1>
        <a:dk2>
          <a:srgbClr val="000000"/>
        </a:dk2>
        <a:lt2>
          <a:srgbClr val="A9ADB2"/>
        </a:lt2>
        <a:accent1>
          <a:srgbClr val="F5F1E8"/>
        </a:accent1>
        <a:accent2>
          <a:srgbClr val="00925B"/>
        </a:accent2>
        <a:accent3>
          <a:srgbClr val="F9F7F2"/>
        </a:accent3>
        <a:accent4>
          <a:srgbClr val="000000"/>
        </a:accent4>
        <a:accent5>
          <a:srgbClr val="F9F7F2"/>
        </a:accent5>
        <a:accent6>
          <a:srgbClr val="008452"/>
        </a:accent6>
        <a:hlink>
          <a:srgbClr val="40AD84"/>
        </a:hlink>
        <a:folHlink>
          <a:srgbClr val="B2DCCD"/>
        </a:folHlink>
      </a:clrScheme>
      <a:clrMap bg1="lt1" tx1="dk1" bg2="lt2" tx2="dk2" accent1="accent1" accent2="accent2" accent3="accent3" accent4="accent4" accent5="accent5" accent6="accent6" hlink="hlink" folHlink="folHlink"/>
    </a:extraClrScheme>
    <a:extraClrScheme>
      <a:clrScheme name="8_Titelfolie 2">
        <a:dk1>
          <a:srgbClr val="000000"/>
        </a:dk1>
        <a:lt1>
          <a:srgbClr val="F5F1E8"/>
        </a:lt1>
        <a:dk2>
          <a:srgbClr val="000000"/>
        </a:dk2>
        <a:lt2>
          <a:srgbClr val="A9ADB2"/>
        </a:lt2>
        <a:accent1>
          <a:srgbClr val="DAD9D1"/>
        </a:accent1>
        <a:accent2>
          <a:srgbClr val="00925B"/>
        </a:accent2>
        <a:accent3>
          <a:srgbClr val="F9F7F2"/>
        </a:accent3>
        <a:accent4>
          <a:srgbClr val="000000"/>
        </a:accent4>
        <a:accent5>
          <a:srgbClr val="EAE9E5"/>
        </a:accent5>
        <a:accent6>
          <a:srgbClr val="008452"/>
        </a:accent6>
        <a:hlink>
          <a:srgbClr val="40AD84"/>
        </a:hlink>
        <a:folHlink>
          <a:srgbClr val="8A8198"/>
        </a:folHlink>
      </a:clrScheme>
      <a:clrMap bg1="lt1" tx1="dk1" bg2="lt2" tx2="dk2" accent1="accent1" accent2="accent2" accent3="accent3" accent4="accent4" accent5="accent5" accent6="accent6" hlink="hlink" folHlink="folHlink"/>
    </a:extraClrScheme>
    <a:extraClrScheme>
      <a:clrScheme name="8_Titelfolie 3">
        <a:dk1>
          <a:srgbClr val="000000"/>
        </a:dk1>
        <a:lt1>
          <a:srgbClr val="FFFFFF"/>
        </a:lt1>
        <a:dk2>
          <a:srgbClr val="000000"/>
        </a:dk2>
        <a:lt2>
          <a:srgbClr val="A9ADB2"/>
        </a:lt2>
        <a:accent1>
          <a:srgbClr val="F5F1E8"/>
        </a:accent1>
        <a:accent2>
          <a:srgbClr val="00925B"/>
        </a:accent2>
        <a:accent3>
          <a:srgbClr val="FFFFFF"/>
        </a:accent3>
        <a:accent4>
          <a:srgbClr val="000000"/>
        </a:accent4>
        <a:accent5>
          <a:srgbClr val="F9F7F2"/>
        </a:accent5>
        <a:accent6>
          <a:srgbClr val="008452"/>
        </a:accent6>
        <a:hlink>
          <a:srgbClr val="40AD84"/>
        </a:hlink>
        <a:folHlink>
          <a:srgbClr val="B2DCCD"/>
        </a:folHlink>
      </a:clrScheme>
      <a:clrMap bg1="lt1" tx1="dk1" bg2="lt2" tx2="dk2" accent1="accent1" accent2="accent2" accent3="accent3" accent4="accent4" accent5="accent5" accent6="accent6" hlink="hlink" folHlink="folHlink"/>
    </a:extraClrScheme>
    <a:extraClrScheme>
      <a:clrScheme name="8_Titelfolie 4">
        <a:dk1>
          <a:srgbClr val="000000"/>
        </a:dk1>
        <a:lt1>
          <a:srgbClr val="FFFFFF"/>
        </a:lt1>
        <a:dk2>
          <a:srgbClr val="000000"/>
        </a:dk2>
        <a:lt2>
          <a:srgbClr val="A9ADB2"/>
        </a:lt2>
        <a:accent1>
          <a:srgbClr val="DAD9D1"/>
        </a:accent1>
        <a:accent2>
          <a:srgbClr val="00925B"/>
        </a:accent2>
        <a:accent3>
          <a:srgbClr val="FFFFFF"/>
        </a:accent3>
        <a:accent4>
          <a:srgbClr val="000000"/>
        </a:accent4>
        <a:accent5>
          <a:srgbClr val="EAE9E5"/>
        </a:accent5>
        <a:accent6>
          <a:srgbClr val="008452"/>
        </a:accent6>
        <a:hlink>
          <a:srgbClr val="40AD84"/>
        </a:hlink>
        <a:folHlink>
          <a:srgbClr val="8A81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6855</TotalTime>
  <Words>3802</Words>
  <Application>Microsoft Office PowerPoint</Application>
  <PresentationFormat>On-screen Show (4:3)</PresentationFormat>
  <Paragraphs>335</Paragraphs>
  <Slides>41</Slides>
  <Notes>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41</vt:i4>
      </vt:variant>
    </vt:vector>
  </HeadingPairs>
  <TitlesOfParts>
    <vt:vector size="45" baseType="lpstr">
      <vt:lpstr>Plaza</vt:lpstr>
      <vt:lpstr>8_Titelfolie</vt:lpstr>
      <vt:lpstr>Worksheet</vt:lpstr>
      <vt:lpstr>Chart</vt:lpstr>
      <vt:lpstr>Stabilizarea placii de Aterom vulnerabile – Dincolo de LDL- colesterol</vt:lpstr>
      <vt:lpstr>Atherosclerosis </vt:lpstr>
      <vt:lpstr>Arterial wall</vt:lpstr>
      <vt:lpstr>Inflammation in atherosclerosis (mononuclear cells)</vt:lpstr>
      <vt:lpstr>Vulnerable plaques</vt:lpstr>
      <vt:lpstr>Beginning of Atherosclerosis</vt:lpstr>
      <vt:lpstr>Slide 7</vt:lpstr>
      <vt:lpstr>Vulnerable plaques</vt:lpstr>
      <vt:lpstr>Slide 9</vt:lpstr>
      <vt:lpstr>Vulnerable plaques </vt:lpstr>
      <vt:lpstr>Vulnerable plaques</vt:lpstr>
      <vt:lpstr>Detection of unstable plaques</vt:lpstr>
      <vt:lpstr>Detection of unstable plaques</vt:lpstr>
      <vt:lpstr>Slide 14</vt:lpstr>
      <vt:lpstr>Slide 15</vt:lpstr>
      <vt:lpstr>Preventia Evenimentelor Cardiovasculare majore cu statine</vt:lpstr>
      <vt:lpstr>Slide 17</vt:lpstr>
      <vt:lpstr>Dincolo de efectul hipolipeminat, statinele au efecte pleiotrope demonstrate </vt:lpstr>
      <vt:lpstr>Statinele îmbunătăţesc semnificativ parametri inflamaţiei şi ai funcţiei endoteliale</vt:lpstr>
      <vt:lpstr>Rosuvastatin asigură reduceri semnificative ale proteinei C reactive de înaltă sensibilitate (hsCRP) comparativ cu atorvastatin</vt:lpstr>
      <vt:lpstr>JUPITER – Evenimente tromboembolice venoase </vt:lpstr>
      <vt:lpstr>Plaque stabilization-statin therapy </vt:lpstr>
      <vt:lpstr>Slide 23</vt:lpstr>
      <vt:lpstr>Slide 24</vt:lpstr>
      <vt:lpstr>Impact of statin therapy on coronary plaque composition </vt:lpstr>
      <vt:lpstr>Impact of statin therapy on coronary plaque composition </vt:lpstr>
      <vt:lpstr>Calcium density of coronary artery plaque</vt:lpstr>
      <vt:lpstr>Slide 28</vt:lpstr>
      <vt:lpstr>CAC Volume</vt:lpstr>
      <vt:lpstr>The role of coronary calcification in the atherosclerotic process and its implications on cardiovascular risk assessment. </vt:lpstr>
      <vt:lpstr>Slide 31</vt:lpstr>
      <vt:lpstr>Plaque rupture becomes plaque erosion </vt:lpstr>
      <vt:lpstr>Monitoring liver and muscle enzymes</vt:lpstr>
      <vt:lpstr>Testing Lipids</vt:lpstr>
      <vt:lpstr>Plaque stabilization</vt:lpstr>
      <vt:lpstr>Plaque stabilization</vt:lpstr>
      <vt:lpstr>Slide 37</vt:lpstr>
      <vt:lpstr>Plaque stabilization- Phospholipase inhibitors </vt:lpstr>
      <vt:lpstr>Plaque stabilization- New approaches PCSK9 </vt:lpstr>
      <vt:lpstr>Plaque stabilization- New approaches </vt:lpstr>
      <vt:lpstr>Efecte globale ale statinelor</vt:lpstr>
    </vt:vector>
  </TitlesOfParts>
  <Company>UMFT Victor Babes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Statinele in reducerea riscului cardiovascular </dc:title>
  <dc:creator>Daniel Lighezan</dc:creator>
  <cp:lastModifiedBy>Mircea</cp:lastModifiedBy>
  <cp:revision>136</cp:revision>
  <dcterms:created xsi:type="dcterms:W3CDTF">2010-04-29T08:59:53Z</dcterms:created>
  <dcterms:modified xsi:type="dcterms:W3CDTF">2016-11-24T09:34:07Z</dcterms:modified>
</cp:coreProperties>
</file>