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326" r:id="rId2"/>
    <p:sldId id="315" r:id="rId3"/>
    <p:sldId id="267" r:id="rId4"/>
    <p:sldId id="300" r:id="rId5"/>
    <p:sldId id="294" r:id="rId6"/>
    <p:sldId id="301" r:id="rId7"/>
    <p:sldId id="333" r:id="rId8"/>
    <p:sldId id="284" r:id="rId9"/>
    <p:sldId id="320" r:id="rId10"/>
    <p:sldId id="299" r:id="rId11"/>
    <p:sldId id="328" r:id="rId12"/>
    <p:sldId id="285" r:id="rId13"/>
    <p:sldId id="268" r:id="rId14"/>
    <p:sldId id="305" r:id="rId15"/>
    <p:sldId id="327" r:id="rId16"/>
    <p:sldId id="282" r:id="rId17"/>
    <p:sldId id="286" r:id="rId18"/>
    <p:sldId id="339" r:id="rId19"/>
    <p:sldId id="312" r:id="rId20"/>
    <p:sldId id="334" r:id="rId21"/>
    <p:sldId id="307" r:id="rId22"/>
    <p:sldId id="330" r:id="rId23"/>
    <p:sldId id="287" r:id="rId24"/>
    <p:sldId id="308" r:id="rId25"/>
    <p:sldId id="319" r:id="rId26"/>
    <p:sldId id="335" r:id="rId27"/>
    <p:sldId id="317" r:id="rId28"/>
    <p:sldId id="329" r:id="rId29"/>
    <p:sldId id="298" r:id="rId30"/>
    <p:sldId id="309" r:id="rId31"/>
    <p:sldId id="322" r:id="rId32"/>
    <p:sldId id="288" r:id="rId33"/>
    <p:sldId id="273" r:id="rId34"/>
    <p:sldId id="310" r:id="rId35"/>
    <p:sldId id="323" r:id="rId36"/>
    <p:sldId id="318" r:id="rId37"/>
    <p:sldId id="289" r:id="rId38"/>
    <p:sldId id="276" r:id="rId39"/>
    <p:sldId id="331" r:id="rId40"/>
    <p:sldId id="290" r:id="rId41"/>
    <p:sldId id="291" r:id="rId42"/>
    <p:sldId id="343" r:id="rId43"/>
    <p:sldId id="297" r:id="rId44"/>
    <p:sldId id="342" r:id="rId45"/>
    <p:sldId id="341" r:id="rId46"/>
    <p:sldId id="340" r:id="rId47"/>
    <p:sldId id="336" r:id="rId48"/>
    <p:sldId id="293" r:id="rId49"/>
    <p:sldId id="296" r:id="rId50"/>
    <p:sldId id="33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o-RO" smtClean="0"/>
              <a:t>Clic pentru editare stil titlu</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1911712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411968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o-RO" smtClean="0"/>
              <a:t>Clic pentru editare stil titlu</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145839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o-RO" smtClean="0"/>
              <a:t>Clic pentru editare stil titlu</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95713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o-RO" smtClean="0"/>
              <a:t>Clic pentru editare stil titlu</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4115840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o-RO" smtClean="0"/>
              <a:t>Clic pentru editare stil titlu</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3" name="Date Placeholder 2"/>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231409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o-RO" smtClean="0"/>
              <a:t>Clic pentru editare stil titlu</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3" name="Date Placeholder 2"/>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2961914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ncho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2058275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o-RO" smtClean="0"/>
              <a:t>Clic pentru editare stil titlu</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305613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46563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74747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226143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o-RO" smtClean="0"/>
              <a:t>Clic pentru editare stil titlu</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177612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328611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37201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o-RO" smtClean="0"/>
              <a:t>Clic pentru editare stil titlu</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71819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1C331AF9-1140-43C0-8F2C-502584EE68F9}" type="datetimeFigureOut">
              <a:rPr lang="en-US" smtClean="0"/>
              <a:pPr/>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124331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o-RO" smtClean="0"/>
              <a:t>Clic pentru editare stil titlu</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C331AF9-1140-43C0-8F2C-502584EE68F9}" type="datetimeFigureOut">
              <a:rPr lang="en-US" smtClean="0"/>
              <a:pPr/>
              <a:t>11/24/2016</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320AA13-1C6C-49E9-BC11-CD5A43379EB1}" type="slidenum">
              <a:rPr lang="en-US" smtClean="0"/>
              <a:pPr/>
              <a:t>‹#›</a:t>
            </a:fld>
            <a:endParaRPr lang="en-US"/>
          </a:p>
        </p:txBody>
      </p:sp>
    </p:spTree>
    <p:extLst>
      <p:ext uri="{BB962C8B-B14F-4D97-AF65-F5344CB8AC3E}">
        <p14:creationId xmlns:p14="http://schemas.microsoft.com/office/powerpoint/2010/main" xmlns="" val="2487186578"/>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219200" y="3200400"/>
            <a:ext cx="7080026" cy="1828801"/>
          </a:xfrm>
        </p:spPr>
        <p:txBody>
          <a:bodyPr>
            <a:noAutofit/>
          </a:bodyPr>
          <a:lstStyle/>
          <a:p>
            <a:r>
              <a:rPr lang="en-US" sz="4400" dirty="0" err="1" smtClean="0">
                <a:solidFill>
                  <a:schemeClr val="tx1"/>
                </a:solidFill>
              </a:rPr>
              <a:t>Screeningul</a:t>
            </a:r>
            <a:r>
              <a:rPr lang="en-US" sz="4400" dirty="0" smtClean="0">
                <a:solidFill>
                  <a:schemeClr val="tx1"/>
                </a:solidFill>
              </a:rPr>
              <a:t> </a:t>
            </a:r>
            <a:r>
              <a:rPr lang="en-US" sz="4400" dirty="0" err="1" smtClean="0">
                <a:solidFill>
                  <a:schemeClr val="tx1"/>
                </a:solidFill>
              </a:rPr>
              <a:t>aterosclerozei</a:t>
            </a:r>
            <a:r>
              <a:rPr lang="en-US" sz="4400" dirty="0" smtClean="0">
                <a:solidFill>
                  <a:schemeClr val="tx1"/>
                </a:solidFill>
              </a:rPr>
              <a:t> </a:t>
            </a:r>
            <a:r>
              <a:rPr lang="en-US" sz="4400" dirty="0" err="1" smtClean="0">
                <a:solidFill>
                  <a:schemeClr val="tx1"/>
                </a:solidFill>
              </a:rPr>
              <a:t>subclinice</a:t>
            </a:r>
            <a:r>
              <a:rPr lang="en-US" sz="4400" dirty="0" smtClean="0">
                <a:solidFill>
                  <a:schemeClr val="tx1"/>
                </a:solidFill>
              </a:rPr>
              <a:t> – </a:t>
            </a:r>
            <a:r>
              <a:rPr lang="en-US" sz="4400" dirty="0" err="1" smtClean="0">
                <a:solidFill>
                  <a:schemeClr val="tx1"/>
                </a:solidFill>
              </a:rPr>
              <a:t>ce</a:t>
            </a:r>
            <a:r>
              <a:rPr lang="en-US" sz="4400" dirty="0" smtClean="0">
                <a:solidFill>
                  <a:schemeClr val="tx1"/>
                </a:solidFill>
              </a:rPr>
              <a:t> spun </a:t>
            </a:r>
            <a:r>
              <a:rPr lang="en-US" sz="4400" dirty="0" err="1" smtClean="0">
                <a:solidFill>
                  <a:schemeClr val="tx1"/>
                </a:solidFill>
              </a:rPr>
              <a:t>ghidurile</a:t>
            </a:r>
            <a:r>
              <a:rPr lang="en-US" sz="4400" dirty="0" smtClean="0">
                <a:solidFill>
                  <a:schemeClr val="tx1"/>
                </a:solidFill>
              </a:rPr>
              <a:t>?</a:t>
            </a:r>
            <a:endParaRPr lang="ro-RO" sz="4400" dirty="0">
              <a:solidFill>
                <a:schemeClr val="tx1"/>
              </a:solidFill>
            </a:endParaRPr>
          </a:p>
        </p:txBody>
      </p:sp>
      <p:sp>
        <p:nvSpPr>
          <p:cNvPr id="3" name="Subtitlu 2"/>
          <p:cNvSpPr>
            <a:spLocks noGrp="1"/>
          </p:cNvSpPr>
          <p:nvPr>
            <p:ph type="subTitle" idx="1"/>
          </p:nvPr>
        </p:nvSpPr>
        <p:spPr>
          <a:xfrm>
            <a:off x="2063974" y="5638800"/>
            <a:ext cx="7080026" cy="1049867"/>
          </a:xfrm>
        </p:spPr>
        <p:txBody>
          <a:bodyPr>
            <a:normAutofit/>
          </a:bodyPr>
          <a:lstStyle/>
          <a:p>
            <a:pPr algn="r"/>
            <a:r>
              <a:rPr lang="en-US" sz="2800" dirty="0" smtClean="0"/>
              <a:t>D. </a:t>
            </a:r>
            <a:r>
              <a:rPr lang="en-US" sz="2800" dirty="0" err="1" smtClean="0"/>
              <a:t>Zdrenghea</a:t>
            </a:r>
            <a:r>
              <a:rPr lang="en-US" sz="2800" dirty="0" smtClean="0"/>
              <a:t>, Cluj-Napoca</a:t>
            </a:r>
            <a:endParaRPr lang="ro-RO" sz="2800" dirty="0"/>
          </a:p>
        </p:txBody>
      </p:sp>
      <p:pic>
        <p:nvPicPr>
          <p:cNvPr id="4" name="Picture 5"/>
          <p:cNvPicPr>
            <a:picLocks noChangeAspect="1" noChangeArrowheads="1"/>
          </p:cNvPicPr>
          <p:nvPr/>
        </p:nvPicPr>
        <p:blipFill>
          <a:blip r:embed="rId2" cstate="print"/>
          <a:srcRect/>
          <a:stretch>
            <a:fillRect/>
          </a:stretch>
        </p:blipFill>
        <p:spPr bwMode="auto">
          <a:xfrm>
            <a:off x="533400" y="304800"/>
            <a:ext cx="8085138" cy="2393950"/>
          </a:xfrm>
          <a:prstGeom prst="rect">
            <a:avLst/>
          </a:prstGeom>
          <a:ln w="38100">
            <a:solidFill>
              <a:srgbClr val="FF0000"/>
            </a:solidFill>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xmlns="" val="3059694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85800"/>
            <a:ext cx="8686800" cy="4647426"/>
          </a:xfrm>
          <a:prstGeom prst="rect">
            <a:avLst/>
          </a:prstGeom>
        </p:spPr>
        <p:txBody>
          <a:bodyPr wrap="square">
            <a:spAutoFit/>
          </a:bodyPr>
          <a:lstStyle/>
          <a:p>
            <a:pPr algn="just"/>
            <a:r>
              <a:rPr lang="en-US" sz="2400" b="1" dirty="0" smtClean="0"/>
              <a:t>2.5.2. Resting Echocardiography for Left Ventricular Structure and Function and Left Ventricular Hypertrophy: Transthoracic Echocardiography</a:t>
            </a:r>
          </a:p>
          <a:p>
            <a:pPr algn="just"/>
            <a:endParaRPr lang="en-US" sz="2400" b="1" dirty="0" smtClean="0"/>
          </a:p>
          <a:p>
            <a:pPr algn="just"/>
            <a:endParaRPr lang="en-US" sz="2000" b="1" i="1" dirty="0" smtClean="0"/>
          </a:p>
          <a:p>
            <a:pPr algn="just"/>
            <a:r>
              <a:rPr lang="en-US" sz="2000" b="1" i="1" dirty="0" smtClean="0"/>
              <a:t>2.5.2.1. Recommendations for </a:t>
            </a:r>
            <a:r>
              <a:rPr lang="en-US" sz="2000" b="1" i="1" dirty="0" err="1" smtClean="0"/>
              <a:t>Transthoracic</a:t>
            </a:r>
            <a:r>
              <a:rPr lang="en-US" sz="2000" b="1" i="1" dirty="0" smtClean="0"/>
              <a:t> Echocardiography</a:t>
            </a:r>
          </a:p>
          <a:p>
            <a:pPr algn="just"/>
            <a:endParaRPr lang="en-US" sz="2000" b="1" dirty="0" smtClean="0"/>
          </a:p>
          <a:p>
            <a:pPr algn="just"/>
            <a:r>
              <a:rPr lang="en-US" sz="2000" b="1" dirty="0" smtClean="0"/>
              <a:t>Class </a:t>
            </a:r>
            <a:r>
              <a:rPr lang="en-US" sz="2000" b="1" dirty="0" err="1" smtClean="0"/>
              <a:t>IIb</a:t>
            </a:r>
            <a:endParaRPr lang="en-US" sz="2000" b="1" dirty="0" smtClean="0"/>
          </a:p>
          <a:p>
            <a:pPr algn="just"/>
            <a:r>
              <a:rPr lang="en-US" sz="2000" b="1" dirty="0" smtClean="0"/>
              <a:t>Echocardiography to detect LVH may be considered for cardiovascular risk assessment in asymptomatic adults with hypertension.  (</a:t>
            </a:r>
            <a:r>
              <a:rPr lang="en-US" sz="2000" b="1" i="1" dirty="0" smtClean="0"/>
              <a:t>Level of Evidence: B)</a:t>
            </a:r>
          </a:p>
          <a:p>
            <a:pPr algn="just"/>
            <a:endParaRPr lang="en-US" sz="2000" b="1" i="1" dirty="0" smtClean="0"/>
          </a:p>
          <a:p>
            <a:pPr algn="just"/>
            <a:r>
              <a:rPr lang="en-US" sz="2000" b="1" dirty="0" smtClean="0"/>
              <a:t>Class III: No Benefit</a:t>
            </a:r>
          </a:p>
          <a:p>
            <a:pPr algn="just"/>
            <a:r>
              <a:rPr lang="en-US" sz="2000" b="1" dirty="0" smtClean="0"/>
              <a:t>Echocardiography is not recommended for cardiovascular risk assessment of CHD in asymptomatic adults without hypertension. (</a:t>
            </a:r>
            <a:r>
              <a:rPr lang="en-US" sz="2000" b="1" i="1" dirty="0" smtClean="0"/>
              <a:t>Level of Evidence: C)</a:t>
            </a:r>
            <a:endParaRPr lang="en-US" sz="2000" dirty="0"/>
          </a:p>
        </p:txBody>
      </p:sp>
      <p:sp>
        <p:nvSpPr>
          <p:cNvPr id="3" name="TextBox 2"/>
          <p:cNvSpPr txBox="1"/>
          <p:nvPr/>
        </p:nvSpPr>
        <p:spPr>
          <a:xfrm>
            <a:off x="3352800" y="6248400"/>
            <a:ext cx="56388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04800" y="762000"/>
            <a:ext cx="8534400" cy="970450"/>
          </a:xfrm>
        </p:spPr>
        <p:txBody>
          <a:bodyPr>
            <a:noAutofit/>
          </a:bodyPr>
          <a:lstStyle/>
          <a:p>
            <a:r>
              <a:rPr lang="en-US" sz="2400" dirty="0" err="1">
                <a:solidFill>
                  <a:schemeClr val="tx1"/>
                </a:solidFill>
              </a:rPr>
              <a:t>Ecografic</a:t>
            </a:r>
            <a:r>
              <a:rPr lang="en-US" sz="2400" dirty="0">
                <a:solidFill>
                  <a:schemeClr val="tx1"/>
                </a:solidFill>
              </a:rPr>
              <a:t>: VS </a:t>
            </a:r>
            <a:r>
              <a:rPr lang="en-US" sz="2400" dirty="0" err="1">
                <a:solidFill>
                  <a:schemeClr val="tx1"/>
                </a:solidFill>
              </a:rPr>
              <a:t>hipertrofiat</a:t>
            </a:r>
            <a:r>
              <a:rPr lang="en-US" sz="2400" dirty="0">
                <a:solidFill>
                  <a:schemeClr val="tx1"/>
                </a:solidFill>
              </a:rPr>
              <a:t> concentric, SIV=14.5mm, PP=14mm</a:t>
            </a:r>
            <a:r>
              <a:rPr lang="ro-RO" sz="2400" dirty="0">
                <a:solidFill>
                  <a:schemeClr val="tx1"/>
                </a:solidFill>
              </a:rPr>
              <a:t/>
            </a:r>
            <a:br>
              <a:rPr lang="ro-RO" sz="2400" dirty="0">
                <a:solidFill>
                  <a:schemeClr val="tx1"/>
                </a:solidFill>
              </a:rPr>
            </a:br>
            <a:endParaRPr lang="ro-RO" sz="2400" dirty="0">
              <a:solidFill>
                <a:schemeClr val="tx1"/>
              </a:solidFill>
            </a:endParaRPr>
          </a:p>
        </p:txBody>
      </p:sp>
      <p:pic>
        <p:nvPicPr>
          <p:cNvPr id="4" name="Substituent conținut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2209800"/>
            <a:ext cx="8647522" cy="327660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xmlns="" val="2839875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304800" y="838200"/>
            <a:ext cx="8352928" cy="4749955"/>
          </a:xfrm>
          <a:prstGeom prst="rect">
            <a:avLst/>
          </a:prstGeom>
          <a:noFill/>
        </p:spPr>
        <p:txBody>
          <a:bodyPr wrap="square" rtlCol="0">
            <a:spAutoFit/>
          </a:bodyPr>
          <a:lstStyle/>
          <a:p>
            <a:pPr algn="just">
              <a:lnSpc>
                <a:spcPct val="150000"/>
              </a:lnSpc>
            </a:pPr>
            <a:r>
              <a:rPr lang="en-US" sz="2400" b="1" i="1" dirty="0"/>
              <a:t>2.5.3. Carotid Intima-Media Thickness on </a:t>
            </a:r>
            <a:r>
              <a:rPr lang="en-US" sz="2400" b="1" i="1" dirty="0" smtClean="0"/>
              <a:t>Ultrasound</a:t>
            </a:r>
          </a:p>
          <a:p>
            <a:pPr algn="just">
              <a:lnSpc>
                <a:spcPct val="150000"/>
              </a:lnSpc>
            </a:pPr>
            <a:endParaRPr lang="en-US" b="1" i="1" dirty="0"/>
          </a:p>
          <a:p>
            <a:pPr algn="just">
              <a:lnSpc>
                <a:spcPct val="150000"/>
              </a:lnSpc>
            </a:pPr>
            <a:r>
              <a:rPr lang="en-US" i="1" dirty="0"/>
              <a:t>2.5.3.1. Recommendation for Measurement of </a:t>
            </a:r>
            <a:r>
              <a:rPr lang="en-US" i="1" dirty="0" smtClean="0"/>
              <a:t>Carotid </a:t>
            </a:r>
            <a:r>
              <a:rPr lang="en-US" i="1" dirty="0" err="1" smtClean="0"/>
              <a:t>Intima</a:t>
            </a:r>
            <a:r>
              <a:rPr lang="en-US" i="1" dirty="0" smtClean="0"/>
              <a:t>-Media </a:t>
            </a:r>
            <a:r>
              <a:rPr lang="en-US" i="1" dirty="0"/>
              <a:t>Thickness</a:t>
            </a:r>
          </a:p>
          <a:p>
            <a:pPr algn="just">
              <a:lnSpc>
                <a:spcPct val="150000"/>
              </a:lnSpc>
            </a:pPr>
            <a:endParaRPr lang="en-US" b="1" dirty="0" smtClean="0"/>
          </a:p>
          <a:p>
            <a:pPr algn="just">
              <a:lnSpc>
                <a:spcPct val="150000"/>
              </a:lnSpc>
            </a:pPr>
            <a:r>
              <a:rPr lang="en-US" b="1" dirty="0" smtClean="0"/>
              <a:t>Class </a:t>
            </a:r>
            <a:r>
              <a:rPr lang="en-US" b="1" dirty="0" err="1"/>
              <a:t>IIa</a:t>
            </a:r>
            <a:endParaRPr lang="en-US" b="1" dirty="0"/>
          </a:p>
          <a:p>
            <a:pPr algn="just">
              <a:lnSpc>
                <a:spcPct val="150000"/>
              </a:lnSpc>
            </a:pPr>
            <a:r>
              <a:rPr lang="en-US" b="1" dirty="0"/>
              <a:t>1. Measurement of carotid artery IMT is reasonable </a:t>
            </a:r>
            <a:r>
              <a:rPr lang="en-US" b="1" dirty="0" smtClean="0"/>
              <a:t>for cardiovascular </a:t>
            </a:r>
            <a:r>
              <a:rPr lang="en-US" b="1" dirty="0"/>
              <a:t>risk </a:t>
            </a:r>
            <a:r>
              <a:rPr lang="en-US" b="1" dirty="0" smtClean="0"/>
              <a:t>assessment </a:t>
            </a:r>
            <a:r>
              <a:rPr lang="en-US" b="1" dirty="0"/>
              <a:t>in asymptomatic </a:t>
            </a:r>
            <a:r>
              <a:rPr lang="en-US" b="1" dirty="0" smtClean="0"/>
              <a:t>adults at </a:t>
            </a:r>
            <a:r>
              <a:rPr lang="en-US" b="1" dirty="0"/>
              <a:t>intermediate risk</a:t>
            </a:r>
            <a:r>
              <a:rPr lang="en-US" b="1" dirty="0" smtClean="0"/>
              <a:t>. Published </a:t>
            </a:r>
            <a:r>
              <a:rPr lang="en-US" b="1" dirty="0"/>
              <a:t>recommendations</a:t>
            </a:r>
          </a:p>
          <a:p>
            <a:pPr algn="just">
              <a:lnSpc>
                <a:spcPct val="150000"/>
              </a:lnSpc>
            </a:pPr>
            <a:r>
              <a:rPr lang="en-US" b="1" dirty="0"/>
              <a:t>on required equipment, technical approach, and </a:t>
            </a:r>
            <a:r>
              <a:rPr lang="en-US" b="1" dirty="0" smtClean="0"/>
              <a:t>operator training </a:t>
            </a:r>
            <a:r>
              <a:rPr lang="en-US" b="1" dirty="0"/>
              <a:t>and experience for performance of </a:t>
            </a:r>
            <a:r>
              <a:rPr lang="en-US" b="1" dirty="0" smtClean="0"/>
              <a:t>the test </a:t>
            </a:r>
            <a:r>
              <a:rPr lang="en-US" b="1" dirty="0"/>
              <a:t>must be carefully followed to achieve </a:t>
            </a:r>
            <a:r>
              <a:rPr lang="en-US" b="1" dirty="0" smtClean="0"/>
              <a:t>high-quality results. (</a:t>
            </a:r>
            <a:r>
              <a:rPr lang="en-US" b="1" i="1" dirty="0" smtClean="0"/>
              <a:t>Level </a:t>
            </a:r>
            <a:r>
              <a:rPr lang="en-US" b="1" i="1" dirty="0"/>
              <a:t>of Evidence: B</a:t>
            </a:r>
            <a:r>
              <a:rPr lang="en-US" b="1" i="1" dirty="0" smtClean="0"/>
              <a:t>)</a:t>
            </a:r>
          </a:p>
          <a:p>
            <a:pPr algn="just">
              <a:lnSpc>
                <a:spcPct val="150000"/>
              </a:lnSpc>
            </a:pPr>
            <a:endParaRPr lang="en-US" b="1" i="1" dirty="0" smtClean="0"/>
          </a:p>
        </p:txBody>
      </p:sp>
      <p:sp>
        <p:nvSpPr>
          <p:cNvPr id="3" name="TextBox 2"/>
          <p:cNvSpPr txBox="1"/>
          <p:nvPr/>
        </p:nvSpPr>
        <p:spPr>
          <a:xfrm>
            <a:off x="3048000" y="6248400"/>
            <a:ext cx="57150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720504" y="5715000"/>
            <a:ext cx="7772400" cy="830997"/>
          </a:xfrm>
          <a:prstGeom prst="rect">
            <a:avLst/>
          </a:prstGeom>
          <a:noFill/>
        </p:spPr>
        <p:txBody>
          <a:bodyPr wrap="square" rtlCol="0">
            <a:spAutoFit/>
          </a:bodyPr>
          <a:lstStyle/>
          <a:p>
            <a:r>
              <a:rPr lang="en-US" sz="2400" dirty="0" err="1" smtClean="0"/>
              <a:t>Ecodoppler</a:t>
            </a:r>
            <a:r>
              <a:rPr lang="en-US" sz="2400" dirty="0" smtClean="0"/>
              <a:t> </a:t>
            </a:r>
            <a:r>
              <a:rPr lang="en-US" sz="2400" dirty="0" err="1" smtClean="0"/>
              <a:t>carotidian</a:t>
            </a:r>
            <a:r>
              <a:rPr lang="en-US" sz="2400" dirty="0" smtClean="0"/>
              <a:t> – aspect normal, </a:t>
            </a:r>
            <a:r>
              <a:rPr lang="en-US" sz="2400" dirty="0" err="1" smtClean="0"/>
              <a:t>Grosime</a:t>
            </a:r>
            <a:r>
              <a:rPr lang="en-US" sz="2400" dirty="0" smtClean="0"/>
              <a:t> intima </a:t>
            </a:r>
            <a:r>
              <a:rPr lang="en-US" sz="2400" dirty="0" err="1" smtClean="0"/>
              <a:t>medie</a:t>
            </a:r>
            <a:r>
              <a:rPr lang="en-US" sz="2400" dirty="0" smtClean="0"/>
              <a:t> = 0.64, </a:t>
            </a:r>
            <a:r>
              <a:rPr lang="en-US" sz="2400" dirty="0" err="1" smtClean="0"/>
              <a:t>fara</a:t>
            </a:r>
            <a:r>
              <a:rPr lang="en-US" sz="2400" dirty="0" smtClean="0"/>
              <a:t> </a:t>
            </a:r>
            <a:r>
              <a:rPr lang="en-US" sz="2400" dirty="0" err="1" smtClean="0"/>
              <a:t>placi</a:t>
            </a:r>
            <a:r>
              <a:rPr lang="en-US" sz="2400" dirty="0" smtClean="0"/>
              <a:t> ATS</a:t>
            </a:r>
            <a:endParaRPr lang="ro-RO" sz="2400" dirty="0"/>
          </a:p>
        </p:txBody>
      </p:sp>
      <p:pic>
        <p:nvPicPr>
          <p:cNvPr id="1026" name="Picture 2" descr="http://www3.gehealthcare.com/~/media/images/hotspot%20tours/logiq%20e9/auto-im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156" y="457200"/>
            <a:ext cx="8531097" cy="4800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p:cNvSpPr>
            <a:spLocks noGrp="1"/>
          </p:cNvSpPr>
          <p:nvPr>
            <p:ph idx="1"/>
          </p:nvPr>
        </p:nvSpPr>
        <p:spPr>
          <a:xfrm>
            <a:off x="228600" y="381001"/>
            <a:ext cx="8534400" cy="1143000"/>
          </a:xfrm>
        </p:spPr>
        <p:txBody>
          <a:bodyPr/>
          <a:lstStyle/>
          <a:p>
            <a:pPr marL="36900" indent="0">
              <a:buNone/>
            </a:pPr>
            <a:r>
              <a:rPr lang="en-US" b="1" dirty="0" smtClean="0">
                <a:solidFill>
                  <a:schemeClr val="tx1"/>
                </a:solidFill>
              </a:rPr>
              <a:t>PI, </a:t>
            </a:r>
            <a:r>
              <a:rPr lang="en-US" b="1" dirty="0" err="1" smtClean="0">
                <a:solidFill>
                  <a:schemeClr val="tx1"/>
                </a:solidFill>
              </a:rPr>
              <a:t>barbat</a:t>
            </a:r>
            <a:r>
              <a:rPr lang="en-US" b="1" dirty="0" smtClean="0">
                <a:solidFill>
                  <a:schemeClr val="tx1"/>
                </a:solidFill>
              </a:rPr>
              <a:t>, 69 </a:t>
            </a:r>
            <a:r>
              <a:rPr lang="en-US" b="1" dirty="0" err="1" smtClean="0">
                <a:solidFill>
                  <a:schemeClr val="tx1"/>
                </a:solidFill>
              </a:rPr>
              <a:t>ani</a:t>
            </a:r>
            <a:r>
              <a:rPr lang="en-US" b="1" dirty="0" smtClean="0">
                <a:solidFill>
                  <a:schemeClr val="tx1"/>
                </a:solidFill>
              </a:rPr>
              <a:t>, </a:t>
            </a:r>
            <a:r>
              <a:rPr lang="en-US" b="1" dirty="0" err="1" smtClean="0">
                <a:solidFill>
                  <a:schemeClr val="tx1"/>
                </a:solidFill>
              </a:rPr>
              <a:t>hipertensiv</a:t>
            </a:r>
            <a:r>
              <a:rPr lang="en-US" b="1" dirty="0" smtClean="0">
                <a:solidFill>
                  <a:schemeClr val="tx1"/>
                </a:solidFill>
              </a:rPr>
              <a:t>, </a:t>
            </a:r>
            <a:r>
              <a:rPr lang="en-US" b="1" dirty="0" err="1" smtClean="0">
                <a:solidFill>
                  <a:schemeClr val="tx1"/>
                </a:solidFill>
              </a:rPr>
              <a:t>fumator</a:t>
            </a:r>
            <a:r>
              <a:rPr lang="en-US" b="1" dirty="0" smtClean="0">
                <a:solidFill>
                  <a:schemeClr val="tx1"/>
                </a:solidFill>
              </a:rPr>
              <a:t>, </a:t>
            </a:r>
            <a:r>
              <a:rPr lang="en-US" b="1" dirty="0" err="1" smtClean="0">
                <a:solidFill>
                  <a:schemeClr val="tx1"/>
                </a:solidFill>
              </a:rPr>
              <a:t>dislipidemic</a:t>
            </a:r>
            <a:r>
              <a:rPr lang="en-US" b="1" dirty="0" smtClean="0">
                <a:solidFill>
                  <a:schemeClr val="tx1"/>
                </a:solidFill>
              </a:rPr>
              <a:t>, cu 2 AIT in </a:t>
            </a:r>
            <a:r>
              <a:rPr lang="en-US" b="1" dirty="0" err="1" smtClean="0">
                <a:solidFill>
                  <a:schemeClr val="tx1"/>
                </a:solidFill>
              </a:rPr>
              <a:t>antecedente</a:t>
            </a:r>
            <a:endParaRPr lang="en-US" b="1" dirty="0" smtClean="0">
              <a:solidFill>
                <a:schemeClr val="tx1"/>
              </a:solidFill>
            </a:endParaRPr>
          </a:p>
          <a:p>
            <a:pPr marL="36900" indent="0">
              <a:buNone/>
            </a:pPr>
            <a:r>
              <a:rPr lang="en-US" b="1" dirty="0" err="1" smtClean="0">
                <a:solidFill>
                  <a:schemeClr val="tx1"/>
                </a:solidFill>
              </a:rPr>
              <a:t>EcoDoppler</a:t>
            </a:r>
            <a:r>
              <a:rPr lang="en-US" b="1" dirty="0" smtClean="0">
                <a:solidFill>
                  <a:schemeClr val="tx1"/>
                </a:solidFill>
              </a:rPr>
              <a:t>: ACC </a:t>
            </a:r>
            <a:r>
              <a:rPr lang="en-US" b="1" dirty="0" err="1" smtClean="0">
                <a:solidFill>
                  <a:schemeClr val="tx1"/>
                </a:solidFill>
              </a:rPr>
              <a:t>dreapta</a:t>
            </a:r>
            <a:r>
              <a:rPr lang="en-US" b="1" dirty="0" smtClean="0">
                <a:solidFill>
                  <a:schemeClr val="tx1"/>
                </a:solidFill>
              </a:rPr>
              <a:t> cu IMT </a:t>
            </a:r>
            <a:r>
              <a:rPr lang="en-US" b="1" dirty="0" err="1" smtClean="0">
                <a:solidFill>
                  <a:schemeClr val="tx1"/>
                </a:solidFill>
              </a:rPr>
              <a:t>mult</a:t>
            </a:r>
            <a:r>
              <a:rPr lang="en-US" b="1" dirty="0" smtClean="0">
                <a:solidFill>
                  <a:schemeClr val="tx1"/>
                </a:solidFill>
              </a:rPr>
              <a:t> </a:t>
            </a:r>
            <a:r>
              <a:rPr lang="en-US" b="1" dirty="0" err="1" smtClean="0">
                <a:solidFill>
                  <a:schemeClr val="tx1"/>
                </a:solidFill>
              </a:rPr>
              <a:t>crescuta</a:t>
            </a:r>
            <a:r>
              <a:rPr lang="en-US" b="1" dirty="0" smtClean="0">
                <a:solidFill>
                  <a:schemeClr val="tx1"/>
                </a:solidFill>
              </a:rPr>
              <a:t> </a:t>
            </a:r>
            <a:r>
              <a:rPr lang="en-US" b="1" dirty="0" err="1" smtClean="0">
                <a:solidFill>
                  <a:schemeClr val="tx1"/>
                </a:solidFill>
              </a:rPr>
              <a:t>si</a:t>
            </a:r>
            <a:r>
              <a:rPr lang="en-US" b="1" dirty="0" smtClean="0">
                <a:solidFill>
                  <a:schemeClr val="tx1"/>
                </a:solidFill>
              </a:rPr>
              <a:t> </a:t>
            </a:r>
            <a:r>
              <a:rPr lang="en-US" b="1" dirty="0" err="1" smtClean="0">
                <a:solidFill>
                  <a:schemeClr val="tx1"/>
                </a:solidFill>
              </a:rPr>
              <a:t>placi</a:t>
            </a:r>
            <a:r>
              <a:rPr lang="en-US" b="1" dirty="0" smtClean="0">
                <a:solidFill>
                  <a:schemeClr val="tx1"/>
                </a:solidFill>
              </a:rPr>
              <a:t> ATS </a:t>
            </a:r>
            <a:endParaRPr lang="ro-RO" b="1" dirty="0">
              <a:solidFill>
                <a:schemeClr val="tx1"/>
              </a:solidFill>
            </a:endParaRPr>
          </a:p>
        </p:txBody>
      </p:sp>
      <p:pic>
        <p:nvPicPr>
          <p:cNvPr id="7" name="Imagine 6"/>
          <p:cNvPicPr>
            <a:picLocks noChangeAspect="1"/>
          </p:cNvPicPr>
          <p:nvPr/>
        </p:nvPicPr>
        <p:blipFill>
          <a:blip r:embed="rId2" cstate="print"/>
          <a:stretch>
            <a:fillRect/>
          </a:stretch>
        </p:blipFill>
        <p:spPr>
          <a:xfrm>
            <a:off x="762000" y="1524001"/>
            <a:ext cx="7772400" cy="512847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8077654" cy="4058751"/>
          </a:xfrm>
        </p:spPr>
        <p:txBody>
          <a:bodyPr>
            <a:normAutofit lnSpcReduction="10000"/>
          </a:bodyPr>
          <a:lstStyle/>
          <a:p>
            <a:pPr algn="just"/>
            <a:r>
              <a:rPr lang="en-US" sz="2800" b="1" i="1" dirty="0" smtClean="0">
                <a:solidFill>
                  <a:schemeClr val="tx1"/>
                </a:solidFill>
              </a:rPr>
              <a:t>2.5.4. Brachial/Peripheral Flow-Mediated Dilation</a:t>
            </a:r>
          </a:p>
          <a:p>
            <a:pPr algn="just"/>
            <a:endParaRPr lang="en-US" sz="2800" b="1" i="1" dirty="0" smtClean="0">
              <a:solidFill>
                <a:schemeClr val="tx1"/>
              </a:solidFill>
            </a:endParaRPr>
          </a:p>
          <a:p>
            <a:pPr algn="just"/>
            <a:r>
              <a:rPr lang="en-US" i="1" dirty="0" smtClean="0">
                <a:solidFill>
                  <a:schemeClr val="tx1"/>
                </a:solidFill>
              </a:rPr>
              <a:t>2.5.4.1. Recommendation for Brachial/Peripheral Flow-Mediated Dilation</a:t>
            </a:r>
          </a:p>
          <a:p>
            <a:pPr algn="just"/>
            <a:endParaRPr lang="en-US" b="1" dirty="0" smtClean="0">
              <a:solidFill>
                <a:schemeClr val="tx1"/>
              </a:solidFill>
            </a:endParaRPr>
          </a:p>
          <a:p>
            <a:pPr algn="just"/>
            <a:r>
              <a:rPr lang="en-US" b="1" dirty="0" smtClean="0">
                <a:solidFill>
                  <a:schemeClr val="tx1"/>
                </a:solidFill>
              </a:rPr>
              <a:t>Class III: No Benefit</a:t>
            </a:r>
          </a:p>
          <a:p>
            <a:pPr algn="just"/>
            <a:r>
              <a:rPr lang="en-US" b="1" dirty="0" smtClean="0">
                <a:solidFill>
                  <a:schemeClr val="tx1"/>
                </a:solidFill>
              </a:rPr>
              <a:t>1. Peripheral arterial flow-mediated dilation (FMD) studies are not recommended for cardiovascular risk assessment in asymptomatic adults. (</a:t>
            </a:r>
            <a:r>
              <a:rPr lang="en-US" b="1" i="1" dirty="0" smtClean="0">
                <a:solidFill>
                  <a:schemeClr val="tx1"/>
                </a:solidFill>
              </a:rPr>
              <a:t>Level of Evidence: B)</a:t>
            </a:r>
            <a:endParaRPr lang="en-US" dirty="0" smtClean="0">
              <a:solidFill>
                <a:schemeClr val="tx1"/>
              </a:solidFill>
            </a:endParaRPr>
          </a:p>
          <a:p>
            <a:endParaRPr lang="en-US" dirty="0">
              <a:solidFill>
                <a:schemeClr val="tx1"/>
              </a:solidFill>
            </a:endParaRPr>
          </a:p>
        </p:txBody>
      </p:sp>
      <p:sp>
        <p:nvSpPr>
          <p:cNvPr id="4" name="TextBox 3"/>
          <p:cNvSpPr txBox="1"/>
          <p:nvPr/>
        </p:nvSpPr>
        <p:spPr>
          <a:xfrm>
            <a:off x="3048000" y="6248400"/>
            <a:ext cx="57150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81000" y="838200"/>
            <a:ext cx="8632013" cy="5453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533400" y="762000"/>
            <a:ext cx="8229600" cy="3416320"/>
          </a:xfrm>
          <a:prstGeom prst="rect">
            <a:avLst/>
          </a:prstGeom>
          <a:noFill/>
        </p:spPr>
        <p:txBody>
          <a:bodyPr wrap="square" rtlCol="0">
            <a:spAutoFit/>
          </a:bodyPr>
          <a:lstStyle/>
          <a:p>
            <a:pPr algn="just"/>
            <a:r>
              <a:rPr lang="en-US" sz="2400" b="1" i="1" dirty="0"/>
              <a:t>2.5.5. Pulse Wave Velocity and Other Arterial Abnormalities</a:t>
            </a:r>
            <a:r>
              <a:rPr lang="en-US" sz="2400" b="1" i="1" dirty="0" smtClean="0"/>
              <a:t>: Measures </a:t>
            </a:r>
            <a:r>
              <a:rPr lang="en-US" sz="2400" b="1" i="1" dirty="0"/>
              <a:t>of Arterial </a:t>
            </a:r>
            <a:r>
              <a:rPr lang="en-US" sz="2400" b="1" i="1" dirty="0" smtClean="0"/>
              <a:t>Stiffness</a:t>
            </a:r>
          </a:p>
          <a:p>
            <a:pPr algn="just"/>
            <a:endParaRPr lang="en-US" sz="2400" b="1" i="1" dirty="0" smtClean="0"/>
          </a:p>
          <a:p>
            <a:pPr algn="just"/>
            <a:endParaRPr lang="en-US" b="1" i="1" dirty="0"/>
          </a:p>
          <a:p>
            <a:pPr algn="just"/>
            <a:r>
              <a:rPr lang="en-US" b="1" i="1" dirty="0"/>
              <a:t>2.5.5.1. Recommendation for Specific Measures </a:t>
            </a:r>
            <a:r>
              <a:rPr lang="en-US" b="1" i="1" dirty="0" smtClean="0"/>
              <a:t>of Arterial </a:t>
            </a:r>
            <a:r>
              <a:rPr lang="en-US" b="1" i="1" dirty="0"/>
              <a:t>Stiffness</a:t>
            </a:r>
          </a:p>
          <a:p>
            <a:pPr algn="just"/>
            <a:endParaRPr lang="en-US" b="1" dirty="0" smtClean="0"/>
          </a:p>
          <a:p>
            <a:pPr algn="just"/>
            <a:r>
              <a:rPr lang="en-US" b="1" dirty="0" smtClean="0"/>
              <a:t>Class </a:t>
            </a:r>
            <a:r>
              <a:rPr lang="en-US" b="1" dirty="0"/>
              <a:t>III: No Benefit</a:t>
            </a:r>
          </a:p>
          <a:p>
            <a:pPr marL="342900" indent="-342900" algn="just">
              <a:buAutoNum type="arabicPeriod"/>
            </a:pPr>
            <a:r>
              <a:rPr lang="en-US" b="1" dirty="0" smtClean="0"/>
              <a:t>Measures </a:t>
            </a:r>
            <a:r>
              <a:rPr lang="en-US" b="1" dirty="0"/>
              <a:t>of arterial stiffness outside of research </a:t>
            </a:r>
            <a:r>
              <a:rPr lang="en-US" b="1" dirty="0" smtClean="0"/>
              <a:t>settings are </a:t>
            </a:r>
            <a:r>
              <a:rPr lang="en-US" b="1" dirty="0"/>
              <a:t>not recommended for cardiovascular risk </a:t>
            </a:r>
            <a:r>
              <a:rPr lang="en-US" b="1" dirty="0" smtClean="0"/>
              <a:t>assessment in </a:t>
            </a:r>
            <a:r>
              <a:rPr lang="en-US" b="1" dirty="0"/>
              <a:t>asymptomatic adults. (</a:t>
            </a:r>
            <a:r>
              <a:rPr lang="en-US" b="1" i="1" dirty="0"/>
              <a:t>Level of Evidence: C</a:t>
            </a:r>
            <a:r>
              <a:rPr lang="en-US" b="1" i="1" dirty="0" smtClean="0"/>
              <a:t>)</a:t>
            </a:r>
          </a:p>
          <a:p>
            <a:pPr marL="342900" indent="-342900" algn="just">
              <a:buAutoNum type="arabicPeriod"/>
            </a:pPr>
            <a:endParaRPr lang="en-US" b="1" i="1" dirty="0"/>
          </a:p>
        </p:txBody>
      </p:sp>
      <p:sp>
        <p:nvSpPr>
          <p:cNvPr id="3" name="TextBox 2"/>
          <p:cNvSpPr txBox="1"/>
          <p:nvPr/>
        </p:nvSpPr>
        <p:spPr>
          <a:xfrm>
            <a:off x="3352800" y="6248400"/>
            <a:ext cx="54864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4996582" cy="4423587"/>
            <a:chOff x="0" y="476672"/>
            <a:chExt cx="4996582" cy="4423587"/>
          </a:xfrm>
        </p:grpSpPr>
        <p:pic>
          <p:nvPicPr>
            <p:cNvPr id="7" name="Picture 2"/>
            <p:cNvPicPr>
              <a:picLocks noChangeAspect="1" noChangeArrowheads="1"/>
            </p:cNvPicPr>
            <p:nvPr/>
          </p:nvPicPr>
          <p:blipFill>
            <a:blip r:embed="rId2" cstate="print"/>
            <a:srcRect b="94920"/>
            <a:stretch>
              <a:fillRect/>
            </a:stretch>
          </p:blipFill>
          <p:spPr bwMode="auto">
            <a:xfrm>
              <a:off x="0" y="476672"/>
              <a:ext cx="4996582" cy="360040"/>
            </a:xfrm>
            <a:prstGeom prst="rect">
              <a:avLst/>
            </a:prstGeom>
            <a:noFill/>
            <a:ln w="9525">
              <a:noFill/>
              <a:miter lim="800000"/>
              <a:headEnd/>
              <a:tailEnd/>
            </a:ln>
          </p:spPr>
        </p:pic>
        <p:pic>
          <p:nvPicPr>
            <p:cNvPr id="8" name="Picture 7"/>
            <p:cNvPicPr>
              <a:picLocks noChangeAspect="1" noChangeArrowheads="1"/>
            </p:cNvPicPr>
            <p:nvPr/>
          </p:nvPicPr>
          <p:blipFill>
            <a:blip r:embed="rId2" cstate="print"/>
            <a:srcRect t="42669"/>
            <a:stretch>
              <a:fillRect/>
            </a:stretch>
          </p:blipFill>
          <p:spPr bwMode="auto">
            <a:xfrm>
              <a:off x="0" y="836712"/>
              <a:ext cx="4996582" cy="4063547"/>
            </a:xfrm>
            <a:prstGeom prst="rect">
              <a:avLst/>
            </a:prstGeom>
            <a:noFill/>
            <a:ln w="9525">
              <a:noFill/>
              <a:miter lim="800000"/>
              <a:headEnd/>
              <a:tailEnd/>
            </a:ln>
          </p:spPr>
        </p:pic>
      </p:grpSp>
      <p:pic>
        <p:nvPicPr>
          <p:cNvPr id="9" name="Picture 2"/>
          <p:cNvPicPr>
            <a:picLocks noChangeAspect="1" noChangeArrowheads="1"/>
          </p:cNvPicPr>
          <p:nvPr/>
        </p:nvPicPr>
        <p:blipFill>
          <a:blip r:embed="rId3" cstate="print"/>
          <a:srcRect t="14454"/>
          <a:stretch>
            <a:fillRect/>
          </a:stretch>
        </p:blipFill>
        <p:spPr bwMode="auto">
          <a:xfrm>
            <a:off x="4031432" y="627254"/>
            <a:ext cx="5112568" cy="6230746"/>
          </a:xfrm>
          <a:prstGeom prst="rect">
            <a:avLst/>
          </a:prstGeom>
          <a:noFill/>
          <a:ln w="9525">
            <a:noFill/>
            <a:miter lim="800000"/>
            <a:headEnd/>
            <a:tailEnd/>
          </a:ln>
        </p:spPr>
      </p:pic>
    </p:spTree>
    <p:extLst>
      <p:ext uri="{BB962C8B-B14F-4D97-AF65-F5344CB8AC3E}">
        <p14:creationId xmlns="" xmlns:p14="http://schemas.microsoft.com/office/powerpoint/2010/main" val="343936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diologyinfo.org/gallery-items/images/carotid-dopWave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52400"/>
            <a:ext cx="7696200" cy="5336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tăText 3"/>
          <p:cNvSpPr txBox="1"/>
          <p:nvPr/>
        </p:nvSpPr>
        <p:spPr>
          <a:xfrm>
            <a:off x="781050" y="5715000"/>
            <a:ext cx="7505700" cy="400110"/>
          </a:xfrm>
          <a:prstGeom prst="rect">
            <a:avLst/>
          </a:prstGeom>
          <a:noFill/>
        </p:spPr>
        <p:txBody>
          <a:bodyPr wrap="square" rtlCol="0">
            <a:spAutoFit/>
          </a:bodyPr>
          <a:lstStyle/>
          <a:p>
            <a:pPr algn="just"/>
            <a:r>
              <a:rPr lang="en-US" sz="2000" dirty="0" err="1" smtClean="0"/>
              <a:t>EcoDoppler</a:t>
            </a:r>
            <a:r>
              <a:rPr lang="en-US" sz="2000" dirty="0" smtClean="0"/>
              <a:t> </a:t>
            </a:r>
            <a:r>
              <a:rPr lang="en-US" sz="2000" dirty="0" err="1" smtClean="0"/>
              <a:t>carotidian</a:t>
            </a:r>
            <a:r>
              <a:rPr lang="en-US" sz="2000" dirty="0" smtClean="0"/>
              <a:t> – </a:t>
            </a:r>
            <a:r>
              <a:rPr lang="en-US" sz="2000" dirty="0" err="1" smtClean="0"/>
              <a:t>fara</a:t>
            </a:r>
            <a:r>
              <a:rPr lang="en-US" sz="2000" dirty="0" smtClean="0"/>
              <a:t> </a:t>
            </a:r>
            <a:r>
              <a:rPr lang="en-US" sz="2000" dirty="0" err="1" smtClean="0"/>
              <a:t>stenoze</a:t>
            </a:r>
            <a:r>
              <a:rPr lang="en-US" sz="2000" dirty="0" smtClean="0"/>
              <a:t> </a:t>
            </a:r>
            <a:r>
              <a:rPr lang="en-US" sz="2000" dirty="0" err="1" smtClean="0"/>
              <a:t>carotidiene</a:t>
            </a:r>
            <a:endParaRPr lang="ro-RO"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32450"/>
            <a:ext cx="8382000" cy="4058751"/>
          </a:xfrm>
        </p:spPr>
        <p:txBody>
          <a:bodyPr>
            <a:normAutofit/>
          </a:bodyPr>
          <a:lstStyle/>
          <a:p>
            <a:pPr marL="36900" indent="0" algn="ctr">
              <a:lnSpc>
                <a:spcPct val="200000"/>
              </a:lnSpc>
              <a:buNone/>
            </a:pPr>
            <a:r>
              <a:rPr lang="en-US" sz="2800" dirty="0" smtClean="0">
                <a:solidFill>
                  <a:schemeClr val="tx1"/>
                </a:solidFill>
              </a:rPr>
              <a:t>TOATA POPULATIA TREBUIE, CEL PUTIN DE LA O ANUMITA VARSTA, INVESTIGATA PENTRU A DEPISTA </a:t>
            </a:r>
            <a:r>
              <a:rPr lang="en-US" sz="3200" b="1" dirty="0" smtClean="0">
                <a:solidFill>
                  <a:schemeClr val="tx1"/>
                </a:solidFill>
              </a:rPr>
              <a:t>ATEROSCLEROZA SUBCLINICA</a:t>
            </a:r>
            <a:r>
              <a:rPr lang="en-US" sz="3200" dirty="0" smtClean="0">
                <a:solidFill>
                  <a:schemeClr val="tx1"/>
                </a:solidFill>
              </a:rPr>
              <a:t>?</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533400" y="762000"/>
            <a:ext cx="8229600" cy="4462760"/>
          </a:xfrm>
          <a:prstGeom prst="rect">
            <a:avLst/>
          </a:prstGeom>
          <a:noFill/>
        </p:spPr>
        <p:txBody>
          <a:bodyPr wrap="square" rtlCol="0">
            <a:spAutoFit/>
          </a:bodyPr>
          <a:lstStyle/>
          <a:p>
            <a:pPr algn="just"/>
            <a:endParaRPr lang="en-US" sz="2400" b="1" i="1" dirty="0" smtClean="0"/>
          </a:p>
          <a:p>
            <a:pPr algn="just"/>
            <a:endParaRPr lang="en-US" b="1" i="1" dirty="0"/>
          </a:p>
          <a:p>
            <a:pPr algn="just"/>
            <a:endParaRPr lang="en-US" sz="2800" b="1" i="1" dirty="0" smtClean="0"/>
          </a:p>
          <a:p>
            <a:pPr algn="just"/>
            <a:r>
              <a:rPr lang="en-US" sz="2800" b="1" i="1" dirty="0" smtClean="0"/>
              <a:t>2.5.6</a:t>
            </a:r>
            <a:r>
              <a:rPr lang="en-US" sz="2800" b="1" i="1" dirty="0"/>
              <a:t>. Recommendation for Measurement </a:t>
            </a:r>
            <a:r>
              <a:rPr lang="en-US" sz="2800" b="1" i="1" dirty="0" smtClean="0"/>
              <a:t>of Ankle-Brachial </a:t>
            </a:r>
            <a:r>
              <a:rPr lang="en-US" sz="2800" b="1" i="1" dirty="0"/>
              <a:t>Index</a:t>
            </a:r>
          </a:p>
          <a:p>
            <a:pPr algn="just"/>
            <a:endParaRPr lang="en-US" sz="2800" b="1" dirty="0" smtClean="0"/>
          </a:p>
          <a:p>
            <a:pPr algn="just"/>
            <a:r>
              <a:rPr lang="en-US" sz="2800" b="1" dirty="0" smtClean="0"/>
              <a:t>Class </a:t>
            </a:r>
            <a:r>
              <a:rPr lang="en-US" sz="2800" b="1" dirty="0" err="1"/>
              <a:t>IIa</a:t>
            </a:r>
            <a:endParaRPr lang="en-US" sz="2800" b="1" dirty="0"/>
          </a:p>
          <a:p>
            <a:pPr algn="just"/>
            <a:r>
              <a:rPr lang="en-US" sz="2800" b="1" dirty="0"/>
              <a:t>1. Measurement of ABI is reasonable for </a:t>
            </a:r>
            <a:r>
              <a:rPr lang="en-US" sz="2800" b="1" dirty="0" smtClean="0"/>
              <a:t>cardiovascular risk </a:t>
            </a:r>
            <a:r>
              <a:rPr lang="en-US" sz="2800" b="1" dirty="0"/>
              <a:t>assessment in asymptomatic adults at </a:t>
            </a:r>
            <a:r>
              <a:rPr lang="en-US" sz="2800" b="1" dirty="0" smtClean="0"/>
              <a:t>intermediate risk. </a:t>
            </a:r>
            <a:r>
              <a:rPr lang="en-US" sz="2800" b="1" dirty="0"/>
              <a:t>(</a:t>
            </a:r>
            <a:r>
              <a:rPr lang="en-US" sz="2800" b="1" i="1" dirty="0"/>
              <a:t>Level of Evidence: B</a:t>
            </a:r>
            <a:r>
              <a:rPr lang="en-US" sz="2800" b="1" i="1" dirty="0" smtClean="0"/>
              <a:t>)</a:t>
            </a:r>
          </a:p>
          <a:p>
            <a:pPr algn="just"/>
            <a:endParaRPr lang="en-US" b="1" i="1" dirty="0"/>
          </a:p>
        </p:txBody>
      </p:sp>
      <p:sp>
        <p:nvSpPr>
          <p:cNvPr id="3" name="TextBox 2"/>
          <p:cNvSpPr txBox="1"/>
          <p:nvPr/>
        </p:nvSpPr>
        <p:spPr>
          <a:xfrm>
            <a:off x="3352800" y="6248400"/>
            <a:ext cx="54864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62200"/>
            <a:ext cx="7765322" cy="1600200"/>
          </a:xfrm>
        </p:spPr>
        <p:txBody>
          <a:bodyPr>
            <a:normAutofit/>
          </a:bodyPr>
          <a:lstStyle/>
          <a:p>
            <a:r>
              <a:rPr lang="en-US" sz="2400" dirty="0" smtClean="0">
                <a:solidFill>
                  <a:schemeClr val="tx1"/>
                </a:solidFill>
              </a:rPr>
              <a:t>AM, </a:t>
            </a:r>
            <a:r>
              <a:rPr lang="en-US" sz="2400" dirty="0" err="1" smtClean="0">
                <a:solidFill>
                  <a:schemeClr val="tx1"/>
                </a:solidFill>
              </a:rPr>
              <a:t>barbat</a:t>
            </a:r>
            <a:r>
              <a:rPr lang="en-US" sz="2400" dirty="0" smtClean="0">
                <a:solidFill>
                  <a:schemeClr val="tx1"/>
                </a:solidFill>
              </a:rPr>
              <a:t>, 74 </a:t>
            </a:r>
            <a:r>
              <a:rPr lang="en-US" sz="2400" dirty="0" err="1" smtClean="0">
                <a:solidFill>
                  <a:schemeClr val="tx1"/>
                </a:solidFill>
              </a:rPr>
              <a:t>ani</a:t>
            </a:r>
            <a:r>
              <a:rPr lang="en-US" sz="2400" dirty="0" smtClean="0">
                <a:solidFill>
                  <a:schemeClr val="tx1"/>
                </a:solidFill>
              </a:rPr>
              <a:t>, </a:t>
            </a:r>
            <a:r>
              <a:rPr lang="en-US" sz="2400" dirty="0" err="1" smtClean="0">
                <a:solidFill>
                  <a:schemeClr val="tx1"/>
                </a:solidFill>
              </a:rPr>
              <a:t>fumator</a:t>
            </a:r>
            <a:r>
              <a:rPr lang="en-US" sz="2400" dirty="0" smtClean="0">
                <a:solidFill>
                  <a:schemeClr val="tx1"/>
                </a:solidFill>
              </a:rPr>
              <a:t>, </a:t>
            </a:r>
            <a:r>
              <a:rPr lang="en-US" sz="2400" dirty="0" err="1" smtClean="0">
                <a:solidFill>
                  <a:schemeClr val="tx1"/>
                </a:solidFill>
              </a:rPr>
              <a:t>asimptomatic</a:t>
            </a:r>
            <a:endParaRPr lang="en-US" sz="2400" dirty="0" smtClean="0">
              <a:solidFill>
                <a:schemeClr val="tx1"/>
              </a:solidFill>
            </a:endParaRPr>
          </a:p>
          <a:p>
            <a:r>
              <a:rPr lang="en-US" sz="2400" dirty="0" smtClean="0">
                <a:solidFill>
                  <a:schemeClr val="tx1"/>
                </a:solidFill>
              </a:rPr>
              <a:t>ABI la consult cardiologic de </a:t>
            </a:r>
            <a:r>
              <a:rPr lang="en-US" sz="2400" dirty="0" err="1" smtClean="0">
                <a:solidFill>
                  <a:schemeClr val="tx1"/>
                </a:solidFill>
              </a:rPr>
              <a:t>rutina</a:t>
            </a:r>
            <a:r>
              <a:rPr lang="en-US" sz="2400" dirty="0" smtClean="0">
                <a:solidFill>
                  <a:schemeClr val="tx1"/>
                </a:solidFill>
              </a:rPr>
              <a:t> </a:t>
            </a:r>
            <a:r>
              <a:rPr lang="en-US" sz="2400" dirty="0" err="1" smtClean="0">
                <a:solidFill>
                  <a:schemeClr val="tx1"/>
                </a:solidFill>
              </a:rPr>
              <a:t>preoperator</a:t>
            </a:r>
            <a:r>
              <a:rPr lang="en-US" sz="2400" dirty="0" smtClean="0">
                <a:solidFill>
                  <a:schemeClr val="tx1"/>
                </a:solidFill>
              </a:rPr>
              <a:t> </a:t>
            </a:r>
            <a:r>
              <a:rPr lang="en-US" sz="2400" dirty="0" err="1" smtClean="0">
                <a:solidFill>
                  <a:schemeClr val="tx1"/>
                </a:solidFill>
              </a:rPr>
              <a:t>pentru</a:t>
            </a:r>
            <a:r>
              <a:rPr lang="en-US" sz="2400" dirty="0" smtClean="0">
                <a:solidFill>
                  <a:schemeClr val="tx1"/>
                </a:solidFill>
              </a:rPr>
              <a:t> </a:t>
            </a:r>
            <a:r>
              <a:rPr lang="en-US" sz="2400" dirty="0" err="1" smtClean="0">
                <a:solidFill>
                  <a:schemeClr val="tx1"/>
                </a:solidFill>
              </a:rPr>
              <a:t>hernie</a:t>
            </a:r>
            <a:r>
              <a:rPr lang="en-US" sz="2400" dirty="0" smtClean="0">
                <a:solidFill>
                  <a:schemeClr val="tx1"/>
                </a:solidFill>
              </a:rPr>
              <a:t> </a:t>
            </a:r>
            <a:r>
              <a:rPr lang="en-US" sz="2400" dirty="0" err="1" smtClean="0">
                <a:solidFill>
                  <a:schemeClr val="tx1"/>
                </a:solidFill>
              </a:rPr>
              <a:t>inghinala</a:t>
            </a:r>
            <a:r>
              <a:rPr lang="en-US" sz="2400" dirty="0" smtClean="0">
                <a:solidFill>
                  <a:schemeClr val="tx1"/>
                </a:solidFill>
              </a:rPr>
              <a:t> </a:t>
            </a:r>
            <a:r>
              <a:rPr lang="en-US" sz="2400" dirty="0" err="1" smtClean="0">
                <a:solidFill>
                  <a:schemeClr val="tx1"/>
                </a:solidFill>
              </a:rPr>
              <a:t>dreapta</a:t>
            </a:r>
            <a:r>
              <a:rPr lang="en-US" sz="2400" dirty="0" smtClean="0">
                <a:solidFill>
                  <a:schemeClr val="tx1"/>
                </a:solidFill>
              </a:rPr>
              <a:t> = 0,6</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533400" y="1371600"/>
            <a:ext cx="8229600" cy="51149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304800" y="1600200"/>
            <a:ext cx="8458200" cy="4247317"/>
          </a:xfrm>
          <a:prstGeom prst="rect">
            <a:avLst/>
          </a:prstGeom>
          <a:noFill/>
        </p:spPr>
        <p:txBody>
          <a:bodyPr wrap="square" rtlCol="0">
            <a:spAutoFit/>
          </a:bodyPr>
          <a:lstStyle/>
          <a:p>
            <a:pPr algn="just">
              <a:lnSpc>
                <a:spcPct val="150000"/>
              </a:lnSpc>
            </a:pPr>
            <a:r>
              <a:rPr lang="en-US" sz="2000" b="1" i="1" dirty="0" smtClean="0"/>
              <a:t>2.5.7. Recommendation for Exercise Electrocardiography</a:t>
            </a:r>
          </a:p>
          <a:p>
            <a:pPr algn="just">
              <a:lnSpc>
                <a:spcPct val="150000"/>
              </a:lnSpc>
            </a:pPr>
            <a:endParaRPr lang="en-US" sz="2000" b="1" dirty="0" smtClean="0"/>
          </a:p>
          <a:p>
            <a:pPr algn="just">
              <a:lnSpc>
                <a:spcPct val="150000"/>
              </a:lnSpc>
            </a:pPr>
            <a:r>
              <a:rPr lang="en-US" sz="2000" b="1" dirty="0" smtClean="0"/>
              <a:t>Class </a:t>
            </a:r>
            <a:r>
              <a:rPr lang="en-US" sz="2000" b="1" dirty="0" err="1" smtClean="0"/>
              <a:t>IIb</a:t>
            </a:r>
            <a:endParaRPr lang="en-US" sz="2000" b="1" dirty="0" smtClean="0"/>
          </a:p>
          <a:p>
            <a:pPr algn="just">
              <a:lnSpc>
                <a:spcPct val="150000"/>
              </a:lnSpc>
            </a:pPr>
            <a:r>
              <a:rPr lang="en-US" sz="2000" b="1" dirty="0" smtClean="0"/>
              <a:t>1. An exercise ECG may be considered for cardiovascular risk assessment in intermediate-risk asymptomatic adults (including sedentary adults considering starting a vigorous exercise program), particularly when attention is paid to non-ECG markers such as exercise capacity. (</a:t>
            </a:r>
            <a:r>
              <a:rPr lang="en-US" sz="2000" b="1" i="1" dirty="0" smtClean="0"/>
              <a:t>Level of Evidence: B)</a:t>
            </a:r>
            <a:endParaRPr lang="en-US" sz="2000" dirty="0" smtClean="0"/>
          </a:p>
          <a:p>
            <a:pPr algn="just">
              <a:lnSpc>
                <a:spcPct val="150000"/>
              </a:lnSpc>
            </a:pPr>
            <a:endParaRPr lang="en-US" sz="2000" b="1" i="1" dirty="0" smtClean="0"/>
          </a:p>
        </p:txBody>
      </p:sp>
      <p:sp>
        <p:nvSpPr>
          <p:cNvPr id="3" name="TextBox 2"/>
          <p:cNvSpPr txBox="1"/>
          <p:nvPr/>
        </p:nvSpPr>
        <p:spPr>
          <a:xfrm>
            <a:off x="3352800" y="6248400"/>
            <a:ext cx="54102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32450"/>
            <a:ext cx="8610600" cy="4058751"/>
          </a:xfrm>
        </p:spPr>
        <p:txBody>
          <a:bodyPr/>
          <a:lstStyle/>
          <a:p>
            <a:pPr algn="just">
              <a:lnSpc>
                <a:spcPct val="150000"/>
              </a:lnSpc>
            </a:pPr>
            <a:r>
              <a:rPr lang="en-US" b="1" dirty="0" err="1" smtClean="0">
                <a:solidFill>
                  <a:schemeClr val="tx1"/>
                </a:solidFill>
              </a:rPr>
              <a:t>Barbat</a:t>
            </a:r>
            <a:r>
              <a:rPr lang="en-US" b="1" dirty="0" smtClean="0">
                <a:solidFill>
                  <a:schemeClr val="tx1"/>
                </a:solidFill>
              </a:rPr>
              <a:t>, 49 </a:t>
            </a:r>
            <a:r>
              <a:rPr lang="en-US" b="1" dirty="0" err="1" smtClean="0">
                <a:solidFill>
                  <a:schemeClr val="tx1"/>
                </a:solidFill>
              </a:rPr>
              <a:t>ani</a:t>
            </a:r>
            <a:r>
              <a:rPr lang="en-US" b="1" dirty="0" smtClean="0">
                <a:solidFill>
                  <a:schemeClr val="tx1"/>
                </a:solidFill>
              </a:rPr>
              <a:t>, </a:t>
            </a:r>
            <a:r>
              <a:rPr lang="en-US" b="1" dirty="0" err="1" smtClean="0">
                <a:solidFill>
                  <a:schemeClr val="tx1"/>
                </a:solidFill>
              </a:rPr>
              <a:t>supraponderal</a:t>
            </a:r>
            <a:r>
              <a:rPr lang="en-US" b="1" dirty="0" smtClean="0">
                <a:solidFill>
                  <a:schemeClr val="tx1"/>
                </a:solidFill>
              </a:rPr>
              <a:t>, </a:t>
            </a:r>
            <a:r>
              <a:rPr lang="en-US" b="1" dirty="0" err="1" smtClean="0">
                <a:solidFill>
                  <a:schemeClr val="tx1"/>
                </a:solidFill>
              </a:rPr>
              <a:t>dislipidemic</a:t>
            </a:r>
            <a:r>
              <a:rPr lang="en-US" b="1" dirty="0" smtClean="0">
                <a:solidFill>
                  <a:schemeClr val="tx1"/>
                </a:solidFill>
              </a:rPr>
              <a:t>, cu AHC de infarct </a:t>
            </a:r>
            <a:r>
              <a:rPr lang="en-US" b="1" dirty="0" err="1" smtClean="0">
                <a:solidFill>
                  <a:schemeClr val="tx1"/>
                </a:solidFill>
              </a:rPr>
              <a:t>miocardic</a:t>
            </a:r>
            <a:r>
              <a:rPr lang="en-US" b="1" dirty="0" smtClean="0">
                <a:solidFill>
                  <a:schemeClr val="tx1"/>
                </a:solidFill>
              </a:rPr>
              <a:t> la </a:t>
            </a:r>
            <a:r>
              <a:rPr lang="en-US" b="1" dirty="0" err="1" smtClean="0">
                <a:solidFill>
                  <a:schemeClr val="tx1"/>
                </a:solidFill>
              </a:rPr>
              <a:t>varsta</a:t>
            </a:r>
            <a:r>
              <a:rPr lang="en-US" b="1" dirty="0" smtClean="0">
                <a:solidFill>
                  <a:schemeClr val="tx1"/>
                </a:solidFill>
              </a:rPr>
              <a:t> </a:t>
            </a:r>
            <a:r>
              <a:rPr lang="en-US" b="1" dirty="0" err="1" smtClean="0">
                <a:solidFill>
                  <a:schemeClr val="tx1"/>
                </a:solidFill>
              </a:rPr>
              <a:t>tanara</a:t>
            </a:r>
            <a:endParaRPr lang="en-US" b="1" dirty="0" smtClean="0">
              <a:solidFill>
                <a:schemeClr val="tx1"/>
              </a:solidFill>
            </a:endParaRPr>
          </a:p>
          <a:p>
            <a:pPr algn="just">
              <a:lnSpc>
                <a:spcPct val="150000"/>
              </a:lnSpc>
            </a:pPr>
            <a:r>
              <a:rPr lang="en-US" b="1" dirty="0" smtClean="0">
                <a:solidFill>
                  <a:schemeClr val="tx1"/>
                </a:solidFill>
              </a:rPr>
              <a:t>Test de effort </a:t>
            </a:r>
            <a:r>
              <a:rPr lang="en-US" b="1" dirty="0" err="1" smtClean="0">
                <a:solidFill>
                  <a:schemeClr val="tx1"/>
                </a:solidFill>
              </a:rPr>
              <a:t>pozitiv</a:t>
            </a:r>
            <a:r>
              <a:rPr lang="en-US" b="1" dirty="0" smtClean="0">
                <a:solidFill>
                  <a:schemeClr val="tx1"/>
                </a:solidFill>
              </a:rPr>
              <a:t> </a:t>
            </a:r>
            <a:r>
              <a:rPr lang="en-US" b="1" dirty="0" err="1" smtClean="0">
                <a:solidFill>
                  <a:schemeClr val="tx1"/>
                </a:solidFill>
              </a:rPr>
              <a:t>pentru</a:t>
            </a:r>
            <a:r>
              <a:rPr lang="en-US" b="1" dirty="0" smtClean="0">
                <a:solidFill>
                  <a:schemeClr val="tx1"/>
                </a:solidFill>
              </a:rPr>
              <a:t> </a:t>
            </a:r>
            <a:r>
              <a:rPr lang="en-US" b="1" dirty="0" err="1" smtClean="0">
                <a:solidFill>
                  <a:schemeClr val="tx1"/>
                </a:solidFill>
              </a:rPr>
              <a:t>ischemie</a:t>
            </a:r>
            <a:r>
              <a:rPr lang="en-US" b="1" dirty="0" smtClean="0">
                <a:solidFill>
                  <a:schemeClr val="tx1"/>
                </a:solidFill>
              </a:rPr>
              <a:t> </a:t>
            </a:r>
            <a:r>
              <a:rPr lang="en-US" b="1" dirty="0" err="1" smtClean="0">
                <a:solidFill>
                  <a:schemeClr val="tx1"/>
                </a:solidFill>
              </a:rPr>
              <a:t>miocardica</a:t>
            </a:r>
            <a:r>
              <a:rPr lang="en-US" b="1" dirty="0" smtClean="0">
                <a:solidFill>
                  <a:schemeClr val="tx1"/>
                </a:solidFill>
              </a:rPr>
              <a:t> la 150W</a:t>
            </a:r>
          </a:p>
          <a:p>
            <a:pPr algn="just">
              <a:lnSpc>
                <a:spcPct val="150000"/>
              </a:lnSpc>
            </a:pPr>
            <a:r>
              <a:rPr lang="en-US" b="1" dirty="0" smtClean="0">
                <a:solidFill>
                  <a:schemeClr val="tx1"/>
                </a:solidFill>
              </a:rPr>
              <a:t>Test de effort </a:t>
            </a:r>
            <a:r>
              <a:rPr lang="en-US" b="1" dirty="0" err="1" smtClean="0">
                <a:solidFill>
                  <a:schemeClr val="tx1"/>
                </a:solidFill>
              </a:rPr>
              <a:t>cardiopulmonar</a:t>
            </a:r>
            <a:r>
              <a:rPr lang="en-US" b="1" dirty="0" smtClean="0">
                <a:solidFill>
                  <a:schemeClr val="tx1"/>
                </a:solidFill>
              </a:rPr>
              <a:t> cu capacitate de </a:t>
            </a:r>
            <a:r>
              <a:rPr lang="en-US" b="1" dirty="0" err="1" smtClean="0">
                <a:solidFill>
                  <a:schemeClr val="tx1"/>
                </a:solidFill>
              </a:rPr>
              <a:t>efort</a:t>
            </a:r>
            <a:r>
              <a:rPr lang="en-US" b="1" dirty="0" smtClean="0">
                <a:solidFill>
                  <a:schemeClr val="tx1"/>
                </a:solidFill>
              </a:rPr>
              <a:t> </a:t>
            </a:r>
            <a:r>
              <a:rPr lang="en-US" b="1" dirty="0" err="1" smtClean="0">
                <a:solidFill>
                  <a:schemeClr val="tx1"/>
                </a:solidFill>
              </a:rPr>
              <a:t>buna</a:t>
            </a:r>
            <a:r>
              <a:rPr lang="en-US" b="1" dirty="0" smtClean="0">
                <a:solidFill>
                  <a:schemeClr val="tx1"/>
                </a:solidFill>
              </a:rPr>
              <a:t> (VO2 peak=27ml/min/kg)</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28017" y="1585559"/>
            <a:ext cx="4143983" cy="4358041"/>
          </a:xfrm>
          <a:prstGeom prst="rect">
            <a:avLst/>
          </a:prstGeom>
          <a:noFill/>
          <a:ln w="9525">
            <a:solidFill>
              <a:srgbClr val="FF0000"/>
            </a:solid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876800" y="2333272"/>
            <a:ext cx="4133850" cy="4358041"/>
          </a:xfrm>
          <a:prstGeom prst="rect">
            <a:avLst/>
          </a:prstGeom>
          <a:noFill/>
          <a:ln w="9525">
            <a:solidFill>
              <a:srgbClr val="FF0000"/>
            </a:solidFill>
            <a:miter lim="800000"/>
            <a:headEnd/>
            <a:tailEnd/>
          </a:ln>
          <a:effectLst/>
        </p:spPr>
      </p:pic>
      <p:sp>
        <p:nvSpPr>
          <p:cNvPr id="2" name="CasetăText 1"/>
          <p:cNvSpPr txBox="1"/>
          <p:nvPr/>
        </p:nvSpPr>
        <p:spPr>
          <a:xfrm>
            <a:off x="990600" y="685800"/>
            <a:ext cx="7620000" cy="461665"/>
          </a:xfrm>
          <a:prstGeom prst="rect">
            <a:avLst/>
          </a:prstGeom>
          <a:noFill/>
        </p:spPr>
        <p:txBody>
          <a:bodyPr wrap="square" rtlCol="0">
            <a:spAutoFit/>
          </a:bodyPr>
          <a:lstStyle/>
          <a:p>
            <a:r>
              <a:rPr lang="en-US" sz="2400" dirty="0" smtClean="0"/>
              <a:t>Test EKG de effort </a:t>
            </a:r>
            <a:r>
              <a:rPr lang="en-US" sz="2400" dirty="0" err="1" smtClean="0"/>
              <a:t>pozitiv</a:t>
            </a:r>
            <a:r>
              <a:rPr lang="en-US" sz="2400" dirty="0" smtClean="0"/>
              <a:t> </a:t>
            </a:r>
            <a:r>
              <a:rPr lang="en-US" sz="2400" dirty="0" err="1" smtClean="0"/>
              <a:t>pentru</a:t>
            </a:r>
            <a:r>
              <a:rPr lang="en-US" sz="2400" dirty="0" smtClean="0"/>
              <a:t> </a:t>
            </a:r>
            <a:r>
              <a:rPr lang="en-US" sz="2400" dirty="0" err="1" smtClean="0"/>
              <a:t>ischemie</a:t>
            </a:r>
            <a:r>
              <a:rPr lang="en-US" sz="2400" dirty="0" smtClean="0"/>
              <a:t> </a:t>
            </a:r>
            <a:r>
              <a:rPr lang="en-US" sz="2400" dirty="0" err="1" smtClean="0"/>
              <a:t>miocardica</a:t>
            </a:r>
            <a:r>
              <a:rPr lang="en-US" sz="2400" dirty="0" smtClean="0"/>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32450"/>
            <a:ext cx="8610600" cy="4058751"/>
          </a:xfrm>
        </p:spPr>
        <p:txBody>
          <a:bodyPr/>
          <a:lstStyle/>
          <a:p>
            <a:pPr algn="just">
              <a:lnSpc>
                <a:spcPct val="150000"/>
              </a:lnSpc>
            </a:pPr>
            <a:r>
              <a:rPr lang="en-US" b="1" dirty="0" err="1" smtClean="0">
                <a:solidFill>
                  <a:schemeClr val="tx1"/>
                </a:solidFill>
              </a:rPr>
              <a:t>Barbat</a:t>
            </a:r>
            <a:r>
              <a:rPr lang="en-US" b="1" dirty="0" smtClean="0">
                <a:solidFill>
                  <a:schemeClr val="tx1"/>
                </a:solidFill>
              </a:rPr>
              <a:t>, 40 </a:t>
            </a:r>
            <a:r>
              <a:rPr lang="en-US" b="1" dirty="0" err="1" smtClean="0">
                <a:solidFill>
                  <a:schemeClr val="tx1"/>
                </a:solidFill>
              </a:rPr>
              <a:t>ani</a:t>
            </a:r>
            <a:r>
              <a:rPr lang="en-US" b="1" dirty="0" smtClean="0">
                <a:solidFill>
                  <a:schemeClr val="tx1"/>
                </a:solidFill>
              </a:rPr>
              <a:t>, </a:t>
            </a:r>
            <a:r>
              <a:rPr lang="en-US" b="1" dirty="0" err="1" smtClean="0">
                <a:solidFill>
                  <a:schemeClr val="tx1"/>
                </a:solidFill>
              </a:rPr>
              <a:t>supraponderal,LDL</a:t>
            </a:r>
            <a:r>
              <a:rPr lang="en-US" b="1" dirty="0" smtClean="0">
                <a:solidFill>
                  <a:schemeClr val="tx1"/>
                </a:solidFill>
              </a:rPr>
              <a:t> 230mg/</a:t>
            </a:r>
            <a:r>
              <a:rPr lang="en-US" b="1" dirty="0" err="1" smtClean="0">
                <a:solidFill>
                  <a:schemeClr val="tx1"/>
                </a:solidFill>
              </a:rPr>
              <a:t>dl,fumator</a:t>
            </a:r>
            <a:endParaRPr lang="en-US" b="1" dirty="0" smtClean="0">
              <a:solidFill>
                <a:schemeClr val="tx1"/>
              </a:solidFill>
            </a:endParaRPr>
          </a:p>
          <a:p>
            <a:pPr algn="just">
              <a:lnSpc>
                <a:spcPct val="150000"/>
              </a:lnSpc>
            </a:pPr>
            <a:r>
              <a:rPr lang="en-US" b="1" dirty="0" smtClean="0">
                <a:solidFill>
                  <a:schemeClr val="tx1"/>
                </a:solidFill>
              </a:rPr>
              <a:t>Test de effort </a:t>
            </a:r>
            <a:r>
              <a:rPr lang="en-US" b="1" dirty="0" err="1" smtClean="0">
                <a:solidFill>
                  <a:schemeClr val="tx1"/>
                </a:solidFill>
              </a:rPr>
              <a:t>cardiopulmonar</a:t>
            </a:r>
            <a:r>
              <a:rPr lang="en-US" b="1" dirty="0" smtClean="0">
                <a:solidFill>
                  <a:schemeClr val="tx1"/>
                </a:solidFill>
              </a:rPr>
              <a:t> cu capacitate de </a:t>
            </a:r>
            <a:r>
              <a:rPr lang="en-US" b="1" dirty="0" err="1" smtClean="0">
                <a:solidFill>
                  <a:schemeClr val="tx1"/>
                </a:solidFill>
              </a:rPr>
              <a:t>efort</a:t>
            </a:r>
            <a:r>
              <a:rPr lang="en-US" b="1" dirty="0" smtClean="0">
                <a:solidFill>
                  <a:schemeClr val="tx1"/>
                </a:solidFill>
              </a:rPr>
              <a:t> </a:t>
            </a:r>
            <a:r>
              <a:rPr lang="en-US" b="1" dirty="0" err="1" smtClean="0">
                <a:solidFill>
                  <a:schemeClr val="tx1"/>
                </a:solidFill>
              </a:rPr>
              <a:t>buna</a:t>
            </a:r>
            <a:r>
              <a:rPr lang="en-US" b="1" dirty="0" smtClean="0">
                <a:solidFill>
                  <a:schemeClr val="tx1"/>
                </a:solidFill>
              </a:rPr>
              <a:t> (VO2 peak=27ml/min/kg)</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1905000"/>
            <a:ext cx="8487904" cy="4724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800600" y="76200"/>
            <a:ext cx="4081463" cy="1750640"/>
          </a:xfrm>
          <a:prstGeom prst="rect">
            <a:avLst/>
          </a:prstGeom>
          <a:noFill/>
          <a:ln w="9525">
            <a:noFill/>
            <a:miter lim="800000"/>
            <a:headEnd/>
            <a:tailEnd/>
          </a:ln>
          <a:effectLst/>
        </p:spPr>
      </p:pic>
      <p:sp>
        <p:nvSpPr>
          <p:cNvPr id="7" name="Rounded Rectangle 6"/>
          <p:cNvSpPr/>
          <p:nvPr/>
        </p:nvSpPr>
        <p:spPr>
          <a:xfrm>
            <a:off x="6324600" y="28956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in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9477" y="185705"/>
            <a:ext cx="4620270" cy="110505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71261" y="533400"/>
            <a:ext cx="8610600" cy="5105400"/>
          </a:xfrm>
        </p:spPr>
        <p:txBody>
          <a:bodyPr>
            <a:normAutofit fontScale="85000" lnSpcReduction="10000"/>
          </a:bodyPr>
          <a:lstStyle/>
          <a:p>
            <a:pPr algn="just">
              <a:lnSpc>
                <a:spcPct val="150000"/>
              </a:lnSpc>
            </a:pPr>
            <a:r>
              <a:rPr lang="en-US" sz="2800" b="1" i="1" dirty="0">
                <a:solidFill>
                  <a:schemeClr val="tx1"/>
                </a:solidFill>
              </a:rPr>
              <a:t>2.5.8. Recommendation for Stress Echocardiography</a:t>
            </a:r>
          </a:p>
          <a:p>
            <a:pPr algn="just">
              <a:lnSpc>
                <a:spcPct val="150000"/>
              </a:lnSpc>
            </a:pPr>
            <a:endParaRPr lang="en-US" b="1" i="1" dirty="0">
              <a:solidFill>
                <a:schemeClr val="tx1"/>
              </a:solidFill>
            </a:endParaRPr>
          </a:p>
          <a:p>
            <a:pPr algn="just">
              <a:lnSpc>
                <a:spcPct val="150000"/>
              </a:lnSpc>
            </a:pPr>
            <a:r>
              <a:rPr lang="en-US" b="1" dirty="0">
                <a:solidFill>
                  <a:schemeClr val="tx1"/>
                </a:solidFill>
              </a:rPr>
              <a:t>Class III: No Benefit</a:t>
            </a:r>
          </a:p>
          <a:p>
            <a:pPr algn="just">
              <a:lnSpc>
                <a:spcPct val="150000"/>
              </a:lnSpc>
            </a:pPr>
            <a:r>
              <a:rPr lang="en-US" b="1" dirty="0">
                <a:solidFill>
                  <a:schemeClr val="tx1"/>
                </a:solidFill>
              </a:rPr>
              <a:t>1. Stress echocardiography is not indicated for cardiovascular risk assessment in low- or intermediate-risk asymptomatic adults. (Exercise or pharmacologic stress echocardiography is primarily used for its role in advanced cardiac evaluation of symptoms suspected of representing CHD and/or estimation of prognosis in patients with known coronary artery disease or the assessment of patients with known or suspected </a:t>
            </a:r>
            <a:r>
              <a:rPr lang="en-US" b="1" dirty="0" err="1">
                <a:solidFill>
                  <a:schemeClr val="tx1"/>
                </a:solidFill>
              </a:rPr>
              <a:t>valvular</a:t>
            </a:r>
            <a:r>
              <a:rPr lang="en-US" b="1" dirty="0">
                <a:solidFill>
                  <a:schemeClr val="tx1"/>
                </a:solidFill>
              </a:rPr>
              <a:t> heart disease.) (</a:t>
            </a:r>
            <a:r>
              <a:rPr lang="en-US" b="1" i="1" dirty="0">
                <a:solidFill>
                  <a:schemeClr val="tx1"/>
                </a:solidFill>
              </a:rPr>
              <a:t>Level of Evidence: C)</a:t>
            </a:r>
          </a:p>
          <a:p>
            <a:pPr>
              <a:lnSpc>
                <a:spcPct val="150000"/>
              </a:lnSpc>
            </a:pPr>
            <a:endParaRPr lang="ro-RO" dirty="0">
              <a:solidFill>
                <a:schemeClr val="tx1"/>
              </a:solidFill>
            </a:endParaRPr>
          </a:p>
        </p:txBody>
      </p:sp>
      <p:sp>
        <p:nvSpPr>
          <p:cNvPr id="4" name="TextBox 2"/>
          <p:cNvSpPr txBox="1"/>
          <p:nvPr/>
        </p:nvSpPr>
        <p:spPr>
          <a:xfrm>
            <a:off x="3352800" y="6248400"/>
            <a:ext cx="54102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extLst>
      <p:ext uri="{BB962C8B-B14F-4D97-AF65-F5344CB8AC3E}">
        <p14:creationId xmlns:p14="http://schemas.microsoft.com/office/powerpoint/2010/main" xmlns="" val="1986493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85800"/>
            <a:ext cx="8229600" cy="4616648"/>
          </a:xfrm>
          <a:prstGeom prst="rect">
            <a:avLst/>
          </a:prstGeom>
        </p:spPr>
        <p:txBody>
          <a:bodyPr wrap="square">
            <a:spAutoFit/>
          </a:bodyPr>
          <a:lstStyle/>
          <a:p>
            <a:pPr algn="just"/>
            <a:r>
              <a:rPr lang="en-US" sz="2400" b="1" i="1" dirty="0" smtClean="0"/>
              <a:t>2.5.9. Myocardial Perfusion Imaging</a:t>
            </a:r>
          </a:p>
          <a:p>
            <a:pPr algn="just"/>
            <a:endParaRPr lang="en-US" b="1" i="1" dirty="0" smtClean="0"/>
          </a:p>
          <a:p>
            <a:pPr algn="just"/>
            <a:r>
              <a:rPr lang="en-US" i="1" dirty="0" smtClean="0"/>
              <a:t>2.5.9.1. Recommendations for Myocardial Perfusion Imaging</a:t>
            </a:r>
          </a:p>
          <a:p>
            <a:pPr algn="just"/>
            <a:endParaRPr lang="en-US" i="1" dirty="0" smtClean="0"/>
          </a:p>
          <a:p>
            <a:pPr algn="just"/>
            <a:r>
              <a:rPr lang="en-US" b="1" dirty="0" smtClean="0"/>
              <a:t>Class </a:t>
            </a:r>
            <a:r>
              <a:rPr lang="en-US" b="1" dirty="0" err="1" smtClean="0"/>
              <a:t>IIb</a:t>
            </a:r>
            <a:endParaRPr lang="en-US" b="1" dirty="0" smtClean="0"/>
          </a:p>
          <a:p>
            <a:pPr algn="just"/>
            <a:r>
              <a:rPr lang="en-US" b="1" dirty="0" smtClean="0"/>
              <a:t>1. Stress MPI may be considered for advanced cardiovascular risk assessment in asymptomatic adults with diabetes or asymptomatic adults with a strong family history of CHD or when previous risk assessment testing suggests high risk of CHD, such as a CAC score  of 400 or greater. (</a:t>
            </a:r>
            <a:r>
              <a:rPr lang="en-US" b="1" i="1" dirty="0" smtClean="0"/>
              <a:t>Level of Evidence: C)</a:t>
            </a:r>
          </a:p>
          <a:p>
            <a:pPr algn="just"/>
            <a:endParaRPr lang="en-US" b="1" dirty="0"/>
          </a:p>
          <a:p>
            <a:pPr algn="just"/>
            <a:r>
              <a:rPr lang="en-US" b="1" dirty="0" smtClean="0"/>
              <a:t>Class III: No Benefit</a:t>
            </a:r>
          </a:p>
          <a:p>
            <a:pPr algn="just"/>
            <a:r>
              <a:rPr lang="en-US" b="1" dirty="0" smtClean="0"/>
              <a:t>1. Stress MPI is not indicated for cardiovascular risk assessment in low- or intermediate-risk asymptomatic adults. (Exercise or pharmacologic stress MPI is primarily used and studied for its role in advanced cardiac evaluation of symptoms suspected of representing CHD and/or estimation of prognosis in patients with known CAD). (</a:t>
            </a:r>
            <a:r>
              <a:rPr lang="en-US" b="1" i="1" dirty="0" smtClean="0"/>
              <a:t>Level of Evidence: C)</a:t>
            </a:r>
            <a:endParaRPr lang="en-US" dirty="0"/>
          </a:p>
        </p:txBody>
      </p:sp>
      <p:sp>
        <p:nvSpPr>
          <p:cNvPr id="3" name="TextBox 2"/>
          <p:cNvSpPr txBox="1"/>
          <p:nvPr/>
        </p:nvSpPr>
        <p:spPr>
          <a:xfrm>
            <a:off x="3352800" y="6248400"/>
            <a:ext cx="54102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57200" y="228599"/>
            <a:ext cx="8153400" cy="6091621"/>
          </a:xfrm>
          <a:prstGeom prst="rect">
            <a:avLst/>
          </a:prstGeom>
          <a:noFill/>
          <a:ln w="9525">
            <a:noFill/>
            <a:miter lim="800000"/>
            <a:headEnd/>
            <a:tailEnd/>
          </a:ln>
          <a:effectLst/>
        </p:spPr>
      </p:pic>
      <p:sp>
        <p:nvSpPr>
          <p:cNvPr id="3" name="TextBox 2"/>
          <p:cNvSpPr txBox="1"/>
          <p:nvPr/>
        </p:nvSpPr>
        <p:spPr>
          <a:xfrm>
            <a:off x="1219200" y="6400800"/>
            <a:ext cx="7772400" cy="338554"/>
          </a:xfrm>
          <a:prstGeom prst="rect">
            <a:avLst/>
          </a:prstGeom>
          <a:noFill/>
        </p:spPr>
        <p:txBody>
          <a:bodyPr wrap="square" rtlCol="0">
            <a:spAutoFit/>
          </a:bodyPr>
          <a:lstStyle/>
          <a:p>
            <a:pPr algn="r"/>
            <a:r>
              <a:rPr lang="en-US" sz="1600" b="1" dirty="0" err="1" smtClean="0"/>
              <a:t>Uwe</a:t>
            </a:r>
            <a:r>
              <a:rPr lang="en-US" sz="1600" b="1" dirty="0" smtClean="0"/>
              <a:t> Nixdorf et al. </a:t>
            </a:r>
            <a:r>
              <a:rPr lang="en-US" sz="1600" b="1" i="1" dirty="0" smtClean="0"/>
              <a:t>The ESC Textbook of Preventive Cardiology</a:t>
            </a:r>
            <a:r>
              <a:rPr lang="en-US" sz="1600" b="1" dirty="0" smtClean="0"/>
              <a:t>, 2015</a:t>
            </a:r>
            <a:endParaRPr lang="en-US"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200" b="1" dirty="0" smtClean="0">
                <a:solidFill>
                  <a:schemeClr val="tx1"/>
                </a:solidFill>
              </a:rPr>
              <a:t>NR, </a:t>
            </a:r>
            <a:r>
              <a:rPr lang="en-US" sz="2200" b="1" dirty="0" err="1" smtClean="0">
                <a:solidFill>
                  <a:schemeClr val="tx1"/>
                </a:solidFill>
              </a:rPr>
              <a:t>barbat</a:t>
            </a:r>
            <a:r>
              <a:rPr lang="en-US" sz="2200" b="1" dirty="0" smtClean="0">
                <a:solidFill>
                  <a:schemeClr val="tx1"/>
                </a:solidFill>
              </a:rPr>
              <a:t>, 64 </a:t>
            </a:r>
            <a:r>
              <a:rPr lang="en-US" sz="2200" b="1" dirty="0" err="1" smtClean="0">
                <a:solidFill>
                  <a:schemeClr val="tx1"/>
                </a:solidFill>
              </a:rPr>
              <a:t>ani</a:t>
            </a:r>
            <a:r>
              <a:rPr lang="en-US" sz="2200" b="1" dirty="0" smtClean="0">
                <a:solidFill>
                  <a:schemeClr val="tx1"/>
                </a:solidFill>
              </a:rPr>
              <a:t>, </a:t>
            </a:r>
            <a:r>
              <a:rPr lang="en-US" sz="2200" b="1" dirty="0" err="1" smtClean="0">
                <a:solidFill>
                  <a:schemeClr val="tx1"/>
                </a:solidFill>
              </a:rPr>
              <a:t>hipertensiv</a:t>
            </a:r>
            <a:r>
              <a:rPr lang="en-US" sz="2200" b="1" dirty="0" smtClean="0">
                <a:solidFill>
                  <a:schemeClr val="tx1"/>
                </a:solidFill>
              </a:rPr>
              <a:t>, diabetic in </a:t>
            </a:r>
            <a:r>
              <a:rPr lang="en-US" sz="2200" b="1" dirty="0" err="1" smtClean="0">
                <a:solidFill>
                  <a:schemeClr val="tx1"/>
                </a:solidFill>
              </a:rPr>
              <a:t>tratament</a:t>
            </a:r>
            <a:r>
              <a:rPr lang="en-US" sz="2200" b="1" dirty="0" smtClean="0">
                <a:solidFill>
                  <a:schemeClr val="tx1"/>
                </a:solidFill>
              </a:rPr>
              <a:t> cu </a:t>
            </a:r>
            <a:r>
              <a:rPr lang="en-US" sz="2200" b="1" dirty="0" err="1" smtClean="0">
                <a:solidFill>
                  <a:schemeClr val="tx1"/>
                </a:solidFill>
              </a:rPr>
              <a:t>insulina</a:t>
            </a:r>
            <a:r>
              <a:rPr lang="en-US" sz="2200" b="1" dirty="0" smtClean="0">
                <a:solidFill>
                  <a:schemeClr val="tx1"/>
                </a:solidFill>
              </a:rPr>
              <a:t> de 5 </a:t>
            </a:r>
            <a:r>
              <a:rPr lang="en-US" sz="2200" b="1" dirty="0" err="1" smtClean="0">
                <a:solidFill>
                  <a:schemeClr val="tx1"/>
                </a:solidFill>
              </a:rPr>
              <a:t>ani</a:t>
            </a:r>
            <a:endParaRPr lang="en-US" sz="2200" b="1" dirty="0" smtClean="0">
              <a:solidFill>
                <a:schemeClr val="tx1"/>
              </a:solidFill>
            </a:endParaRPr>
          </a:p>
          <a:p>
            <a:pPr>
              <a:lnSpc>
                <a:spcPct val="150000"/>
              </a:lnSpc>
            </a:pPr>
            <a:r>
              <a:rPr lang="en-US" sz="2200" b="1" dirty="0" smtClean="0">
                <a:solidFill>
                  <a:schemeClr val="tx1"/>
                </a:solidFill>
              </a:rPr>
              <a:t>Clinic: </a:t>
            </a:r>
            <a:r>
              <a:rPr lang="en-US" sz="2200" b="1" dirty="0" err="1" smtClean="0">
                <a:solidFill>
                  <a:schemeClr val="tx1"/>
                </a:solidFill>
              </a:rPr>
              <a:t>asimptomatic</a:t>
            </a:r>
            <a:endParaRPr lang="en-US" sz="2200" b="1" dirty="0" smtClean="0">
              <a:solidFill>
                <a:schemeClr val="tx1"/>
              </a:solidFill>
            </a:endParaRPr>
          </a:p>
          <a:p>
            <a:pPr>
              <a:lnSpc>
                <a:spcPct val="150000"/>
              </a:lnSpc>
            </a:pPr>
            <a:r>
              <a:rPr lang="en-US" sz="2200" b="1" dirty="0" smtClean="0">
                <a:solidFill>
                  <a:schemeClr val="tx1"/>
                </a:solidFill>
              </a:rPr>
              <a:t>CT: </a:t>
            </a:r>
            <a:r>
              <a:rPr lang="en-US" sz="2200" b="1" dirty="0" err="1" smtClean="0">
                <a:solidFill>
                  <a:schemeClr val="tx1"/>
                </a:solidFill>
              </a:rPr>
              <a:t>calcificari</a:t>
            </a:r>
            <a:r>
              <a:rPr lang="en-US" sz="2200" b="1" dirty="0" smtClean="0">
                <a:solidFill>
                  <a:schemeClr val="tx1"/>
                </a:solidFill>
              </a:rPr>
              <a:t> </a:t>
            </a:r>
            <a:r>
              <a:rPr lang="en-US" sz="2200" b="1" dirty="0" err="1" smtClean="0">
                <a:solidFill>
                  <a:schemeClr val="tx1"/>
                </a:solidFill>
              </a:rPr>
              <a:t>coronariene</a:t>
            </a:r>
            <a:r>
              <a:rPr lang="en-US" sz="2200" b="1" dirty="0" smtClean="0">
                <a:solidFill>
                  <a:schemeClr val="tx1"/>
                </a:solidFill>
              </a:rPr>
              <a:t>, </a:t>
            </a:r>
            <a:r>
              <a:rPr lang="en-US" sz="2200" b="1" dirty="0" err="1" smtClean="0">
                <a:solidFill>
                  <a:schemeClr val="tx1"/>
                </a:solidFill>
              </a:rPr>
              <a:t>scor</a:t>
            </a:r>
            <a:r>
              <a:rPr lang="en-US" sz="2200" b="1" dirty="0" smtClean="0">
                <a:solidFill>
                  <a:schemeClr val="tx1"/>
                </a:solidFill>
              </a:rPr>
              <a:t> de </a:t>
            </a:r>
            <a:r>
              <a:rPr lang="en-US" sz="2200" b="1" dirty="0" err="1" smtClean="0">
                <a:solidFill>
                  <a:schemeClr val="tx1"/>
                </a:solidFill>
              </a:rPr>
              <a:t>calciu</a:t>
            </a:r>
            <a:r>
              <a:rPr lang="en-US" sz="2200" b="1" dirty="0">
                <a:solidFill>
                  <a:schemeClr val="tx1"/>
                </a:solidFill>
              </a:rPr>
              <a:t> </a:t>
            </a:r>
            <a:r>
              <a:rPr lang="en-US" sz="2200" b="1" dirty="0" smtClean="0">
                <a:solidFill>
                  <a:schemeClr val="tx1"/>
                </a:solidFill>
              </a:rPr>
              <a:t>&gt;400 UA</a:t>
            </a:r>
          </a:p>
          <a:p>
            <a:pPr>
              <a:lnSpc>
                <a:spcPct val="150000"/>
              </a:lnSpc>
            </a:pPr>
            <a:r>
              <a:rPr lang="en-US" sz="2200" b="1" dirty="0" err="1" smtClean="0">
                <a:solidFill>
                  <a:schemeClr val="tx1"/>
                </a:solidFill>
              </a:rPr>
              <a:t>Scintigrafie</a:t>
            </a:r>
            <a:r>
              <a:rPr lang="en-US" sz="2200" b="1" dirty="0" smtClean="0">
                <a:solidFill>
                  <a:schemeClr val="tx1"/>
                </a:solidFill>
              </a:rPr>
              <a:t> </a:t>
            </a:r>
            <a:r>
              <a:rPr lang="en-US" sz="2200" b="1" dirty="0" err="1" smtClean="0">
                <a:solidFill>
                  <a:schemeClr val="tx1"/>
                </a:solidFill>
              </a:rPr>
              <a:t>miocardica</a:t>
            </a:r>
            <a:r>
              <a:rPr lang="en-US" sz="2200" b="1" dirty="0" smtClean="0">
                <a:solidFill>
                  <a:schemeClr val="tx1"/>
                </a:solidFill>
              </a:rPr>
              <a:t> de effort: </a:t>
            </a:r>
            <a:r>
              <a:rPr lang="en-US" sz="2200" b="1" dirty="0" err="1" smtClean="0">
                <a:solidFill>
                  <a:schemeClr val="tx1"/>
                </a:solidFill>
              </a:rPr>
              <a:t>defecte</a:t>
            </a:r>
            <a:r>
              <a:rPr lang="en-US" sz="2200" b="1" dirty="0" smtClean="0">
                <a:solidFill>
                  <a:schemeClr val="tx1"/>
                </a:solidFill>
              </a:rPr>
              <a:t> de </a:t>
            </a:r>
            <a:r>
              <a:rPr lang="en-US" sz="2200" b="1" dirty="0" err="1" smtClean="0">
                <a:solidFill>
                  <a:schemeClr val="tx1"/>
                </a:solidFill>
              </a:rPr>
              <a:t>perfuzie</a:t>
            </a:r>
            <a:r>
              <a:rPr lang="en-US" sz="2200" b="1" dirty="0" smtClean="0">
                <a:solidFill>
                  <a:schemeClr val="tx1"/>
                </a:solidFill>
              </a:rPr>
              <a:t> in multiple </a:t>
            </a:r>
            <a:r>
              <a:rPr lang="en-US" sz="2200" b="1" dirty="0" err="1" smtClean="0">
                <a:solidFill>
                  <a:schemeClr val="tx1"/>
                </a:solidFill>
              </a:rPr>
              <a:t>teritorii</a:t>
            </a:r>
            <a:r>
              <a:rPr lang="en-US" sz="2200" b="1" dirty="0" smtClean="0">
                <a:solidFill>
                  <a:schemeClr val="tx1"/>
                </a:solidFill>
              </a:rPr>
              <a:t> </a:t>
            </a:r>
            <a:r>
              <a:rPr lang="en-US" sz="2200" b="1" dirty="0" err="1" smtClean="0">
                <a:solidFill>
                  <a:schemeClr val="tx1"/>
                </a:solidFill>
              </a:rPr>
              <a:t>vasculare</a:t>
            </a:r>
            <a:endParaRPr lang="en-US" sz="2200" b="1"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edars-sinai.edu/Patients/Programs-and-Services/Imaging-Center/For-Patients/Exams-by-Procedure/CT-Scans/Cardiac-CT-Imaging/Images/CCS-with-arro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838200"/>
            <a:ext cx="6858000" cy="53378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2706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611560" y="476672"/>
            <a:ext cx="8075240" cy="4985980"/>
          </a:xfrm>
          <a:prstGeom prst="rect">
            <a:avLst/>
          </a:prstGeom>
          <a:noFill/>
        </p:spPr>
        <p:txBody>
          <a:bodyPr wrap="square" rtlCol="0">
            <a:spAutoFit/>
          </a:bodyPr>
          <a:lstStyle/>
          <a:p>
            <a:pPr algn="just"/>
            <a:r>
              <a:rPr lang="en-US" sz="2400" b="1" i="1" dirty="0"/>
              <a:t>2.5.10. Computed Tomography for Coronary </a:t>
            </a:r>
            <a:r>
              <a:rPr lang="en-US" sz="2400" b="1" i="1" dirty="0" smtClean="0"/>
              <a:t>Calcium</a:t>
            </a:r>
          </a:p>
          <a:p>
            <a:pPr algn="just"/>
            <a:endParaRPr lang="en-US" sz="2400" b="1" i="1" dirty="0"/>
          </a:p>
          <a:p>
            <a:pPr algn="just"/>
            <a:r>
              <a:rPr lang="en-US" i="1" dirty="0"/>
              <a:t>2.5.10.1. Recommendations for Calcium Scoring </a:t>
            </a:r>
            <a:r>
              <a:rPr lang="en-US" i="1" dirty="0" smtClean="0"/>
              <a:t>Methods (</a:t>
            </a:r>
            <a:r>
              <a:rPr lang="en-US" i="1" dirty="0"/>
              <a:t>see Section 2.6.1)</a:t>
            </a:r>
          </a:p>
          <a:p>
            <a:pPr algn="just"/>
            <a:endParaRPr lang="en-US" b="1" dirty="0" smtClean="0"/>
          </a:p>
          <a:p>
            <a:pPr algn="just"/>
            <a:r>
              <a:rPr lang="en-US" b="1" dirty="0" smtClean="0"/>
              <a:t>Class </a:t>
            </a:r>
            <a:r>
              <a:rPr lang="en-US" b="1" dirty="0" err="1"/>
              <a:t>IIa</a:t>
            </a:r>
            <a:endParaRPr lang="en-US" b="1" dirty="0"/>
          </a:p>
          <a:p>
            <a:pPr algn="just"/>
            <a:r>
              <a:rPr lang="en-US" b="1" dirty="0"/>
              <a:t>1. Measurement of CAC is reasonable for </a:t>
            </a:r>
            <a:r>
              <a:rPr lang="en-US" b="1" dirty="0" smtClean="0"/>
              <a:t>cardiovascular risk </a:t>
            </a:r>
            <a:r>
              <a:rPr lang="en-US" b="1" dirty="0"/>
              <a:t>assessment in asymptomatic adults at </a:t>
            </a:r>
            <a:r>
              <a:rPr lang="en-US" b="1" dirty="0" smtClean="0"/>
              <a:t>intermediate risk </a:t>
            </a:r>
            <a:r>
              <a:rPr lang="en-US" b="1" dirty="0"/>
              <a:t>(10% to 20% 10-year risk</a:t>
            </a:r>
            <a:r>
              <a:rPr lang="en-US" b="1" dirty="0" smtClean="0"/>
              <a:t>).  </a:t>
            </a:r>
            <a:r>
              <a:rPr lang="en-US" b="1" dirty="0"/>
              <a:t>(</a:t>
            </a:r>
            <a:r>
              <a:rPr lang="en-US" b="1" i="1" dirty="0"/>
              <a:t>Level of Evidence</a:t>
            </a:r>
            <a:r>
              <a:rPr lang="en-US" b="1" i="1" dirty="0" smtClean="0"/>
              <a:t>: B</a:t>
            </a:r>
            <a:r>
              <a:rPr lang="en-US" b="1" i="1" dirty="0"/>
              <a:t>)</a:t>
            </a:r>
          </a:p>
          <a:p>
            <a:pPr algn="just"/>
            <a:endParaRPr lang="en-US" b="1" dirty="0" smtClean="0"/>
          </a:p>
          <a:p>
            <a:pPr algn="just"/>
            <a:r>
              <a:rPr lang="en-US" b="1" dirty="0" smtClean="0"/>
              <a:t>Class </a:t>
            </a:r>
            <a:r>
              <a:rPr lang="en-US" b="1" dirty="0" err="1"/>
              <a:t>IIb</a:t>
            </a:r>
            <a:endParaRPr lang="en-US" b="1" dirty="0"/>
          </a:p>
          <a:p>
            <a:pPr algn="just"/>
            <a:r>
              <a:rPr lang="en-US" b="1" dirty="0"/>
              <a:t>1. Measurement of CAC may be reasonable for </a:t>
            </a:r>
            <a:r>
              <a:rPr lang="en-US" b="1" dirty="0" smtClean="0"/>
              <a:t>cardiovascular risk </a:t>
            </a:r>
            <a:r>
              <a:rPr lang="en-US" b="1" dirty="0"/>
              <a:t>assessment in persons at low to </a:t>
            </a:r>
            <a:r>
              <a:rPr lang="en-US" b="1" dirty="0" smtClean="0"/>
              <a:t>intermediate risk </a:t>
            </a:r>
            <a:r>
              <a:rPr lang="en-US" b="1" dirty="0"/>
              <a:t>(6% to 10% 10-year risk</a:t>
            </a:r>
            <a:r>
              <a:rPr lang="en-US" b="1" dirty="0" smtClean="0"/>
              <a:t>). (</a:t>
            </a:r>
            <a:r>
              <a:rPr lang="en-US" b="1" i="1" dirty="0"/>
              <a:t>Level </a:t>
            </a:r>
            <a:r>
              <a:rPr lang="en-US" b="1" i="1" dirty="0" smtClean="0"/>
              <a:t>of Evidence</a:t>
            </a:r>
            <a:r>
              <a:rPr lang="en-US" b="1" i="1" dirty="0"/>
              <a:t>: B)</a:t>
            </a:r>
          </a:p>
          <a:p>
            <a:pPr algn="just"/>
            <a:endParaRPr lang="en-US" b="1" dirty="0" smtClean="0"/>
          </a:p>
          <a:p>
            <a:pPr algn="just"/>
            <a:r>
              <a:rPr lang="en-US" b="1" dirty="0" smtClean="0"/>
              <a:t>Class </a:t>
            </a:r>
            <a:r>
              <a:rPr lang="en-US" b="1" dirty="0"/>
              <a:t>III: No Benefit</a:t>
            </a:r>
          </a:p>
          <a:p>
            <a:pPr algn="just"/>
            <a:r>
              <a:rPr lang="en-US" b="1" dirty="0"/>
              <a:t>1. Persons at low risk (&lt;6% 10-year risk) should </a:t>
            </a:r>
            <a:r>
              <a:rPr lang="en-US" b="1" dirty="0" smtClean="0"/>
              <a:t>not undergo </a:t>
            </a:r>
            <a:r>
              <a:rPr lang="en-US" b="1" dirty="0"/>
              <a:t>CAC measurement for cardiovascular </a:t>
            </a:r>
            <a:r>
              <a:rPr lang="en-US" b="1" dirty="0" smtClean="0"/>
              <a:t>risk assessment. (</a:t>
            </a:r>
            <a:r>
              <a:rPr lang="en-US" b="1" i="1" dirty="0"/>
              <a:t>Level of Evidence: B)</a:t>
            </a:r>
            <a:endParaRPr lang="en-US" dirty="0"/>
          </a:p>
        </p:txBody>
      </p:sp>
      <p:sp>
        <p:nvSpPr>
          <p:cNvPr id="3" name="TextBox 2"/>
          <p:cNvSpPr txBox="1"/>
          <p:nvPr/>
        </p:nvSpPr>
        <p:spPr>
          <a:xfrm>
            <a:off x="3352800" y="6248400"/>
            <a:ext cx="53340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280261"/>
            <a:ext cx="7239000" cy="5977029"/>
            <a:chOff x="1143000" y="194537"/>
            <a:chExt cx="7239000" cy="5977029"/>
          </a:xfrm>
        </p:grpSpPr>
        <p:pic>
          <p:nvPicPr>
            <p:cNvPr id="19458" name="Picture 2"/>
            <p:cNvPicPr>
              <a:picLocks noChangeAspect="1" noChangeArrowheads="1"/>
            </p:cNvPicPr>
            <p:nvPr/>
          </p:nvPicPr>
          <p:blipFill>
            <a:blip r:embed="rId2" cstate="print"/>
            <a:srcRect/>
            <a:stretch>
              <a:fillRect/>
            </a:stretch>
          </p:blipFill>
          <p:spPr bwMode="auto">
            <a:xfrm>
              <a:off x="1143000" y="194537"/>
              <a:ext cx="7239000" cy="4498753"/>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1752600" y="4867276"/>
              <a:ext cx="6019800" cy="1304290"/>
            </a:xfrm>
            <a:prstGeom prst="rect">
              <a:avLst/>
            </a:prstGeom>
            <a:noFill/>
            <a:ln w="9525">
              <a:noFill/>
              <a:miter lim="800000"/>
              <a:headEnd/>
              <a:tailEnd/>
            </a:ln>
            <a:effectLst/>
          </p:spPr>
        </p:pic>
      </p:grpSp>
      <p:sp>
        <p:nvSpPr>
          <p:cNvPr id="5" name="TextBox 4"/>
          <p:cNvSpPr txBox="1"/>
          <p:nvPr/>
        </p:nvSpPr>
        <p:spPr>
          <a:xfrm>
            <a:off x="1219200" y="6400800"/>
            <a:ext cx="7772400" cy="338554"/>
          </a:xfrm>
          <a:prstGeom prst="rect">
            <a:avLst/>
          </a:prstGeom>
          <a:noFill/>
        </p:spPr>
        <p:txBody>
          <a:bodyPr wrap="square" rtlCol="0">
            <a:spAutoFit/>
          </a:bodyPr>
          <a:lstStyle/>
          <a:p>
            <a:pPr algn="r"/>
            <a:r>
              <a:rPr lang="en-US" sz="1600" b="1" dirty="0" err="1" smtClean="0"/>
              <a:t>Uwe</a:t>
            </a:r>
            <a:r>
              <a:rPr lang="en-US" sz="1600" b="1" dirty="0" smtClean="0"/>
              <a:t> Nixdorf et al. </a:t>
            </a:r>
            <a:r>
              <a:rPr lang="en-US" sz="1600" b="1" i="1" dirty="0" smtClean="0"/>
              <a:t>The ESC Textbook of Preventive Cardiology</a:t>
            </a:r>
            <a:r>
              <a:rPr lang="en-US" sz="1600" b="1" dirty="0" smtClean="0"/>
              <a:t>, 2015</a:t>
            </a:r>
            <a:endParaRPr lang="en-US"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077654" cy="4038600"/>
          </a:xfrm>
        </p:spPr>
        <p:txBody>
          <a:bodyPr>
            <a:normAutofit/>
          </a:bodyPr>
          <a:lstStyle/>
          <a:p>
            <a:pPr>
              <a:lnSpc>
                <a:spcPct val="150000"/>
              </a:lnSpc>
            </a:pPr>
            <a:r>
              <a:rPr lang="en-US" sz="2200" b="1" dirty="0" smtClean="0">
                <a:solidFill>
                  <a:schemeClr val="tx1"/>
                </a:solidFill>
              </a:rPr>
              <a:t>IR, </a:t>
            </a:r>
            <a:r>
              <a:rPr lang="en-US" sz="2200" b="1" dirty="0" err="1" smtClean="0">
                <a:solidFill>
                  <a:schemeClr val="tx1"/>
                </a:solidFill>
              </a:rPr>
              <a:t>femeie</a:t>
            </a:r>
            <a:r>
              <a:rPr lang="en-US" sz="2200" b="1" dirty="0" smtClean="0">
                <a:solidFill>
                  <a:schemeClr val="tx1"/>
                </a:solidFill>
              </a:rPr>
              <a:t>, 52 </a:t>
            </a:r>
            <a:r>
              <a:rPr lang="en-US" sz="2200" b="1" dirty="0" err="1" smtClean="0">
                <a:solidFill>
                  <a:schemeClr val="tx1"/>
                </a:solidFill>
              </a:rPr>
              <a:t>ani</a:t>
            </a:r>
            <a:r>
              <a:rPr lang="en-US" sz="2200" b="1" dirty="0" smtClean="0">
                <a:solidFill>
                  <a:schemeClr val="tx1"/>
                </a:solidFill>
              </a:rPr>
              <a:t>, </a:t>
            </a:r>
            <a:r>
              <a:rPr lang="en-US" sz="2200" b="1" dirty="0" err="1" smtClean="0">
                <a:solidFill>
                  <a:schemeClr val="tx1"/>
                </a:solidFill>
              </a:rPr>
              <a:t>hipertensiva</a:t>
            </a:r>
            <a:endParaRPr lang="en-US" sz="2200" b="1" dirty="0" smtClean="0">
              <a:solidFill>
                <a:schemeClr val="tx1"/>
              </a:solidFill>
            </a:endParaRPr>
          </a:p>
          <a:p>
            <a:pPr>
              <a:lnSpc>
                <a:spcPct val="150000"/>
              </a:lnSpc>
            </a:pPr>
            <a:r>
              <a:rPr lang="en-US" sz="2200" b="1" dirty="0" err="1" smtClean="0">
                <a:solidFill>
                  <a:schemeClr val="tx1"/>
                </a:solidFill>
              </a:rPr>
              <a:t>Clinic:asimptomatica</a:t>
            </a:r>
            <a:endParaRPr lang="en-US" sz="2200" b="1" dirty="0" smtClean="0">
              <a:solidFill>
                <a:schemeClr val="tx1"/>
              </a:solidFill>
            </a:endParaRPr>
          </a:p>
          <a:p>
            <a:pPr>
              <a:lnSpc>
                <a:spcPct val="150000"/>
              </a:lnSpc>
            </a:pPr>
            <a:r>
              <a:rPr lang="en-US" sz="2200" b="1" dirty="0" smtClean="0">
                <a:solidFill>
                  <a:schemeClr val="tx1"/>
                </a:solidFill>
              </a:rPr>
              <a:t>CT cord:- </a:t>
            </a:r>
            <a:r>
              <a:rPr lang="en-US" sz="2200" b="1" dirty="0" err="1" smtClean="0">
                <a:solidFill>
                  <a:schemeClr val="tx1"/>
                </a:solidFill>
              </a:rPr>
              <a:t>calcificari</a:t>
            </a:r>
            <a:r>
              <a:rPr lang="en-US" sz="2200" b="1" dirty="0" smtClean="0">
                <a:solidFill>
                  <a:schemeClr val="tx1"/>
                </a:solidFill>
              </a:rPr>
              <a:t> la </a:t>
            </a:r>
            <a:r>
              <a:rPr lang="en-US" sz="2200" b="1" dirty="0" err="1" smtClean="0">
                <a:solidFill>
                  <a:schemeClr val="tx1"/>
                </a:solidFill>
              </a:rPr>
              <a:t>nivelul</a:t>
            </a:r>
            <a:r>
              <a:rPr lang="en-US" sz="2200" b="1" dirty="0" smtClean="0">
                <a:solidFill>
                  <a:schemeClr val="tx1"/>
                </a:solidFill>
              </a:rPr>
              <a:t> IVA, </a:t>
            </a:r>
            <a:r>
              <a:rPr lang="en-US" sz="2200" b="1" dirty="0" err="1" smtClean="0">
                <a:solidFill>
                  <a:schemeClr val="tx1"/>
                </a:solidFill>
              </a:rPr>
              <a:t>scor</a:t>
            </a:r>
            <a:r>
              <a:rPr lang="en-US" sz="2200" b="1" dirty="0" smtClean="0">
                <a:solidFill>
                  <a:schemeClr val="tx1"/>
                </a:solidFill>
              </a:rPr>
              <a:t> de </a:t>
            </a:r>
            <a:r>
              <a:rPr lang="en-US" sz="2200" b="1" dirty="0" err="1" smtClean="0">
                <a:solidFill>
                  <a:schemeClr val="tx1"/>
                </a:solidFill>
              </a:rPr>
              <a:t>calciu</a:t>
            </a:r>
            <a:r>
              <a:rPr lang="en-US" sz="2200" b="1" dirty="0" smtClean="0">
                <a:solidFill>
                  <a:schemeClr val="tx1"/>
                </a:solidFill>
              </a:rPr>
              <a:t> = 558 UA </a:t>
            </a:r>
          </a:p>
          <a:p>
            <a:pPr>
              <a:lnSpc>
                <a:spcPct val="150000"/>
              </a:lnSpc>
            </a:pPr>
            <a:r>
              <a:rPr lang="en-US" sz="2200" b="1" dirty="0" smtClean="0">
                <a:solidFill>
                  <a:schemeClr val="tx1"/>
                </a:solidFill>
              </a:rPr>
              <a:t>               -Ct </a:t>
            </a:r>
            <a:r>
              <a:rPr lang="en-US" sz="2200" b="1" dirty="0" err="1" smtClean="0">
                <a:solidFill>
                  <a:schemeClr val="tx1"/>
                </a:solidFill>
              </a:rPr>
              <a:t>efectuat</a:t>
            </a:r>
            <a:r>
              <a:rPr lang="en-US" sz="2200" b="1" dirty="0" smtClean="0">
                <a:solidFill>
                  <a:schemeClr val="tx1"/>
                </a:solidFill>
              </a:rPr>
              <a:t> cu </a:t>
            </a:r>
            <a:r>
              <a:rPr lang="en-US" sz="2200" b="1" dirty="0" err="1" smtClean="0">
                <a:solidFill>
                  <a:schemeClr val="tx1"/>
                </a:solidFill>
              </a:rPr>
              <a:t>sus</a:t>
            </a:r>
            <a:r>
              <a:rPr lang="en-US" sz="2200" b="1" dirty="0" smtClean="0">
                <a:solidFill>
                  <a:schemeClr val="tx1"/>
                </a:solidFill>
              </a:rPr>
              <a:t>[</a:t>
            </a:r>
            <a:r>
              <a:rPr lang="en-US" sz="2200" b="1" dirty="0" err="1" smtClean="0">
                <a:solidFill>
                  <a:schemeClr val="tx1"/>
                </a:solidFill>
              </a:rPr>
              <a:t>piciunea</a:t>
            </a:r>
            <a:r>
              <a:rPr lang="en-US" sz="2200" b="1" dirty="0" smtClean="0">
                <a:solidFill>
                  <a:schemeClr val="tx1"/>
                </a:solidFill>
              </a:rPr>
              <a:t> </a:t>
            </a:r>
            <a:r>
              <a:rPr lang="en-US" sz="2200" b="1" dirty="0" err="1" smtClean="0">
                <a:solidFill>
                  <a:schemeClr val="tx1"/>
                </a:solidFill>
              </a:rPr>
              <a:t>leziune</a:t>
            </a:r>
            <a:r>
              <a:rPr lang="en-US" sz="2200" b="1" dirty="0" smtClean="0">
                <a:solidFill>
                  <a:schemeClr val="tx1"/>
                </a:solidFill>
              </a:rPr>
              <a:t> </a:t>
            </a:r>
            <a:r>
              <a:rPr lang="en-US" sz="2200" b="1" dirty="0" err="1" smtClean="0">
                <a:solidFill>
                  <a:schemeClr val="tx1"/>
                </a:solidFill>
              </a:rPr>
              <a:t>pulmonara</a:t>
            </a:r>
            <a:endParaRPr lang="en-US" sz="2200" b="1" dirty="0" smtClean="0">
              <a:solidFill>
                <a:schemeClr val="tx1"/>
              </a:solidFill>
            </a:endParaRPr>
          </a:p>
          <a:p>
            <a:pPr>
              <a:lnSpc>
                <a:spcPct val="150000"/>
              </a:lnSpc>
            </a:pPr>
            <a:r>
              <a:rPr lang="en-US" sz="2200" b="1" dirty="0" smtClean="0">
                <a:solidFill>
                  <a:schemeClr val="tx1"/>
                </a:solidFill>
              </a:rPr>
              <a:t>ECG </a:t>
            </a:r>
            <a:r>
              <a:rPr lang="en-US" sz="2200" b="1" dirty="0" err="1" smtClean="0">
                <a:solidFill>
                  <a:schemeClr val="tx1"/>
                </a:solidFill>
              </a:rPr>
              <a:t>subdenivelare</a:t>
            </a:r>
            <a:r>
              <a:rPr lang="en-US" sz="2200" b="1" dirty="0" smtClean="0">
                <a:solidFill>
                  <a:schemeClr val="tx1"/>
                </a:solidFill>
              </a:rPr>
              <a:t> ST </a:t>
            </a:r>
            <a:r>
              <a:rPr lang="en-US" sz="2200" b="1" dirty="0" err="1" smtClean="0">
                <a:solidFill>
                  <a:schemeClr val="tx1"/>
                </a:solidFill>
              </a:rPr>
              <a:t>semnificativa</a:t>
            </a:r>
            <a:endParaRPr lang="en-US" sz="2200" b="1"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a:blip r:embed="rId2" cstate="print"/>
          <a:stretch>
            <a:fillRect/>
          </a:stretch>
        </p:blipFill>
        <p:spPr>
          <a:xfrm>
            <a:off x="1894" y="5357552"/>
            <a:ext cx="9144000" cy="1324495"/>
          </a:xfrm>
          <a:prstGeom prst="rect">
            <a:avLst/>
          </a:prstGeom>
        </p:spPr>
      </p:pic>
      <p:pic>
        <p:nvPicPr>
          <p:cNvPr id="5" name="Imagine 4"/>
          <p:cNvPicPr>
            <a:picLocks noChangeAspect="1"/>
          </p:cNvPicPr>
          <p:nvPr/>
        </p:nvPicPr>
        <p:blipFill>
          <a:blip r:embed="rId3" cstate="print"/>
          <a:stretch>
            <a:fillRect/>
          </a:stretch>
        </p:blipFill>
        <p:spPr>
          <a:xfrm>
            <a:off x="0" y="979117"/>
            <a:ext cx="9145894" cy="4378435"/>
          </a:xfrm>
          <a:prstGeom prst="rect">
            <a:avLst/>
          </a:prstGeom>
        </p:spPr>
      </p:pic>
      <p:sp>
        <p:nvSpPr>
          <p:cNvPr id="6" name="Dreptunghi 5"/>
          <p:cNvSpPr/>
          <p:nvPr/>
        </p:nvSpPr>
        <p:spPr>
          <a:xfrm>
            <a:off x="8686800" y="6453447"/>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CasetăText 1"/>
          <p:cNvSpPr txBox="1"/>
          <p:nvPr/>
        </p:nvSpPr>
        <p:spPr>
          <a:xfrm>
            <a:off x="1600200" y="228600"/>
            <a:ext cx="6934200" cy="461665"/>
          </a:xfrm>
          <a:prstGeom prst="rect">
            <a:avLst/>
          </a:prstGeom>
          <a:noFill/>
        </p:spPr>
        <p:txBody>
          <a:bodyPr wrap="square" rtlCol="0">
            <a:spAutoFit/>
          </a:bodyPr>
          <a:lstStyle/>
          <a:p>
            <a:r>
              <a:rPr lang="en-US" sz="2400" dirty="0" smtClean="0"/>
              <a:t> CT  – </a:t>
            </a:r>
            <a:r>
              <a:rPr lang="en-US" sz="2400" dirty="0" err="1" smtClean="0"/>
              <a:t>calcificari</a:t>
            </a:r>
            <a:r>
              <a:rPr lang="en-US" sz="2400" dirty="0" smtClean="0"/>
              <a:t> IVA</a:t>
            </a:r>
            <a:endParaRPr lang="ro-RO" sz="2400" dirty="0"/>
          </a:p>
        </p:txBody>
      </p:sp>
    </p:spTree>
    <p:extLst>
      <p:ext uri="{BB962C8B-B14F-4D97-AF65-F5344CB8AC3E}">
        <p14:creationId xmlns:p14="http://schemas.microsoft.com/office/powerpoint/2010/main" xmlns="" val="2167021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676400" y="990600"/>
            <a:ext cx="5943600" cy="48352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533400" y="1828800"/>
            <a:ext cx="8136904" cy="2862322"/>
          </a:xfrm>
          <a:prstGeom prst="rect">
            <a:avLst/>
          </a:prstGeom>
          <a:noFill/>
        </p:spPr>
        <p:txBody>
          <a:bodyPr wrap="square" rtlCol="0">
            <a:spAutoFit/>
          </a:bodyPr>
          <a:lstStyle/>
          <a:p>
            <a:r>
              <a:rPr lang="en-US" sz="2000" b="1" i="1" dirty="0"/>
              <a:t>2.5.11. Coronary Computed Tomography </a:t>
            </a:r>
            <a:r>
              <a:rPr lang="en-US" sz="2000" b="1" i="1" dirty="0" smtClean="0"/>
              <a:t>Angiography</a:t>
            </a:r>
          </a:p>
          <a:p>
            <a:endParaRPr lang="en-US" sz="2000" b="1" i="1" dirty="0"/>
          </a:p>
          <a:p>
            <a:r>
              <a:rPr lang="en-US" sz="2000" i="1" dirty="0"/>
              <a:t>2.5.11.1. Recommendation for Coronary </a:t>
            </a:r>
            <a:r>
              <a:rPr lang="en-US" sz="2000" i="1" dirty="0" smtClean="0"/>
              <a:t>Computed Tomography Angiography</a:t>
            </a:r>
          </a:p>
          <a:p>
            <a:endParaRPr lang="en-US" sz="2000" i="1" dirty="0"/>
          </a:p>
          <a:p>
            <a:r>
              <a:rPr lang="en-US" sz="2000" b="1" dirty="0" smtClean="0"/>
              <a:t>Class </a:t>
            </a:r>
            <a:r>
              <a:rPr lang="en-US" sz="2000" b="1" dirty="0"/>
              <a:t>III: No Benefit</a:t>
            </a:r>
          </a:p>
          <a:p>
            <a:r>
              <a:rPr lang="en-US" sz="2000" b="1" dirty="0"/>
              <a:t>1. Coronary computed tomography angiography is </a:t>
            </a:r>
            <a:r>
              <a:rPr lang="en-US" sz="2000" b="1" dirty="0" smtClean="0"/>
              <a:t>not recommended </a:t>
            </a:r>
            <a:r>
              <a:rPr lang="en-US" sz="2000" b="1" dirty="0"/>
              <a:t>for cardiovascular risk assessment </a:t>
            </a:r>
            <a:r>
              <a:rPr lang="en-US" sz="2000" b="1" dirty="0" smtClean="0"/>
              <a:t>in asymptomatic </a:t>
            </a:r>
            <a:r>
              <a:rPr lang="en-US" sz="2000" b="1" dirty="0"/>
              <a:t>adults</a:t>
            </a:r>
            <a:r>
              <a:rPr lang="en-US" sz="2000" b="1" dirty="0" smtClean="0"/>
              <a:t>.  </a:t>
            </a:r>
            <a:r>
              <a:rPr lang="en-US" sz="2000" b="1" dirty="0"/>
              <a:t>(</a:t>
            </a:r>
            <a:r>
              <a:rPr lang="en-US" sz="2000" b="1" i="1" dirty="0"/>
              <a:t>Level of Evidence: C</a:t>
            </a:r>
            <a:r>
              <a:rPr lang="en-US" sz="2000" b="1" i="1" dirty="0" smtClean="0"/>
              <a:t>)</a:t>
            </a:r>
          </a:p>
          <a:p>
            <a:endParaRPr lang="en-US" sz="2000" b="1" i="1" dirty="0" smtClean="0"/>
          </a:p>
        </p:txBody>
      </p:sp>
      <p:sp>
        <p:nvSpPr>
          <p:cNvPr id="3" name="TextBox 2"/>
          <p:cNvSpPr txBox="1"/>
          <p:nvPr/>
        </p:nvSpPr>
        <p:spPr>
          <a:xfrm>
            <a:off x="2895600" y="6211669"/>
            <a:ext cx="59436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228600" y="228600"/>
            <a:ext cx="4419600" cy="1706971"/>
          </a:xfrm>
          <a:prstGeom prst="rect">
            <a:avLst/>
          </a:prstGeom>
          <a:noFill/>
          <a:ln w="9525">
            <a:noFill/>
            <a:miter lim="800000"/>
            <a:headEnd/>
            <a:tailEnd/>
          </a:ln>
          <a:effectLst/>
        </p:spPr>
      </p:pic>
      <p:pic>
        <p:nvPicPr>
          <p:cNvPr id="22530" name="Picture 2"/>
          <p:cNvPicPr>
            <a:picLocks noChangeAspect="1" noChangeArrowheads="1"/>
          </p:cNvPicPr>
          <p:nvPr/>
        </p:nvPicPr>
        <p:blipFill>
          <a:blip r:embed="rId3" cstate="print"/>
          <a:srcRect/>
          <a:stretch>
            <a:fillRect/>
          </a:stretch>
        </p:blipFill>
        <p:spPr bwMode="auto">
          <a:xfrm>
            <a:off x="3124200" y="1837143"/>
            <a:ext cx="5715000" cy="4563657"/>
          </a:xfrm>
          <a:prstGeom prst="rect">
            <a:avLst/>
          </a:prstGeom>
          <a:noFill/>
          <a:ln w="9525">
            <a:noFill/>
            <a:miter lim="800000"/>
            <a:headEnd/>
            <a:tailEnd/>
          </a:ln>
          <a:effectLst/>
        </p:spPr>
      </p:pic>
      <p:sp>
        <p:nvSpPr>
          <p:cNvPr id="4" name="TextBox 3"/>
          <p:cNvSpPr txBox="1"/>
          <p:nvPr/>
        </p:nvSpPr>
        <p:spPr>
          <a:xfrm>
            <a:off x="1219200" y="6400800"/>
            <a:ext cx="7772400" cy="338554"/>
          </a:xfrm>
          <a:prstGeom prst="rect">
            <a:avLst/>
          </a:prstGeom>
          <a:noFill/>
        </p:spPr>
        <p:txBody>
          <a:bodyPr wrap="square" rtlCol="0">
            <a:spAutoFit/>
          </a:bodyPr>
          <a:lstStyle/>
          <a:p>
            <a:pPr algn="r"/>
            <a:r>
              <a:rPr lang="en-US" sz="1600" b="1" dirty="0" err="1" smtClean="0"/>
              <a:t>Uwe</a:t>
            </a:r>
            <a:r>
              <a:rPr lang="en-US" sz="1600" b="1" dirty="0" smtClean="0"/>
              <a:t> Nixdorf et al. </a:t>
            </a:r>
            <a:r>
              <a:rPr lang="en-US" sz="1600" b="1" i="1" dirty="0" smtClean="0"/>
              <a:t>The ESC Textbook of Preventive Cardiology</a:t>
            </a:r>
            <a:r>
              <a:rPr lang="en-US" sz="1600" b="1" dirty="0" smtClean="0"/>
              <a:t>, 2015</a:t>
            </a:r>
            <a:endParaRPr lang="en-U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i="1" dirty="0" smtClean="0">
                <a:solidFill>
                  <a:schemeClr val="tx1"/>
                </a:solidFill>
              </a:rPr>
              <a:t>2.5.12. Magnetic Resonance Imaging of Plaque</a:t>
            </a:r>
          </a:p>
          <a:p>
            <a:endParaRPr lang="en-US" sz="2800" b="1" i="1" dirty="0" smtClean="0">
              <a:solidFill>
                <a:schemeClr val="tx1"/>
              </a:solidFill>
            </a:endParaRPr>
          </a:p>
          <a:p>
            <a:r>
              <a:rPr lang="en-US" i="1" dirty="0" smtClean="0">
                <a:solidFill>
                  <a:schemeClr val="tx1"/>
                </a:solidFill>
              </a:rPr>
              <a:t>2.5.12.1. Recommendation for Magnetic Resonance Imaging of Plaque</a:t>
            </a:r>
          </a:p>
          <a:p>
            <a:r>
              <a:rPr lang="en-US" b="1" dirty="0" smtClean="0">
                <a:solidFill>
                  <a:schemeClr val="tx1"/>
                </a:solidFill>
              </a:rPr>
              <a:t>Class III: No Benefit</a:t>
            </a:r>
          </a:p>
          <a:p>
            <a:r>
              <a:rPr lang="en-US" b="1" dirty="0" smtClean="0">
                <a:solidFill>
                  <a:schemeClr val="tx1"/>
                </a:solidFill>
              </a:rPr>
              <a:t>1. MRI for detection of vascular plaque is not recommended for cardiovascular risk assessment in asymptomatic adults. (</a:t>
            </a:r>
            <a:r>
              <a:rPr lang="en-US" b="1" i="1" dirty="0" smtClean="0">
                <a:solidFill>
                  <a:schemeClr val="tx1"/>
                </a:solidFill>
              </a:rPr>
              <a:t>Level of Evidence: C)</a:t>
            </a:r>
            <a:endParaRPr lang="en-US" dirty="0" smtClean="0">
              <a:solidFill>
                <a:schemeClr val="tx1"/>
              </a:solidFill>
            </a:endParaRPr>
          </a:p>
          <a:p>
            <a:endParaRPr lang="en-US" dirty="0">
              <a:solidFill>
                <a:schemeClr val="tx1"/>
              </a:solidFill>
            </a:endParaRPr>
          </a:p>
        </p:txBody>
      </p:sp>
      <p:sp>
        <p:nvSpPr>
          <p:cNvPr id="4" name="TextBox 3"/>
          <p:cNvSpPr txBox="1"/>
          <p:nvPr/>
        </p:nvSpPr>
        <p:spPr>
          <a:xfrm>
            <a:off x="2895600" y="6211669"/>
            <a:ext cx="59436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458200" cy="2819400"/>
          </a:xfrm>
        </p:spPr>
        <p:txBody>
          <a:bodyPr>
            <a:normAutofit/>
          </a:bodyPr>
          <a:lstStyle/>
          <a:p>
            <a:pPr marL="36900" indent="0" algn="ctr">
              <a:lnSpc>
                <a:spcPct val="150000"/>
              </a:lnSpc>
              <a:buNone/>
            </a:pPr>
            <a:r>
              <a:rPr lang="en-US" sz="3200" dirty="0" smtClean="0">
                <a:solidFill>
                  <a:schemeClr val="tx1"/>
                </a:solidFill>
              </a:rPr>
              <a:t>TOATE METODELE AU ACEEASI VALOARE IN DETECTAREA ATEROSCLEROZEI SUBCLINICE?</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323528" y="620688"/>
            <a:ext cx="8568952" cy="5464701"/>
          </a:xfrm>
          <a:prstGeom prst="rect">
            <a:avLst/>
          </a:prstGeom>
          <a:noFill/>
        </p:spPr>
        <p:txBody>
          <a:bodyPr wrap="square" rtlCol="0">
            <a:spAutoFit/>
          </a:bodyPr>
          <a:lstStyle/>
          <a:p>
            <a:pPr algn="just">
              <a:lnSpc>
                <a:spcPct val="130000"/>
              </a:lnSpc>
            </a:pPr>
            <a:r>
              <a:rPr lang="en-US" b="1" dirty="0"/>
              <a:t>2.6. Special Circumstances and </a:t>
            </a:r>
            <a:r>
              <a:rPr lang="en-US" b="1" dirty="0" smtClean="0"/>
              <a:t>Other Considerations</a:t>
            </a:r>
            <a:endParaRPr lang="en-US" b="1" dirty="0"/>
          </a:p>
          <a:p>
            <a:pPr algn="just">
              <a:lnSpc>
                <a:spcPct val="130000"/>
              </a:lnSpc>
            </a:pPr>
            <a:endParaRPr lang="en-US" b="1" i="1" dirty="0" smtClean="0"/>
          </a:p>
          <a:p>
            <a:pPr algn="just">
              <a:lnSpc>
                <a:spcPct val="130000"/>
              </a:lnSpc>
            </a:pPr>
            <a:r>
              <a:rPr lang="en-US" b="1" i="1" dirty="0" smtClean="0"/>
              <a:t>2.6.1</a:t>
            </a:r>
            <a:r>
              <a:rPr lang="en-US" b="1" i="1" dirty="0"/>
              <a:t>. Diabetes Mellitus</a:t>
            </a:r>
          </a:p>
          <a:p>
            <a:pPr algn="just">
              <a:lnSpc>
                <a:spcPct val="130000"/>
              </a:lnSpc>
            </a:pPr>
            <a:r>
              <a:rPr lang="en-US" i="1" dirty="0"/>
              <a:t>2.6.1.1. Recommendations for Patients With Diabetes</a:t>
            </a:r>
          </a:p>
          <a:p>
            <a:pPr algn="just">
              <a:lnSpc>
                <a:spcPct val="130000"/>
              </a:lnSpc>
            </a:pPr>
            <a:endParaRPr lang="en-US" b="1" dirty="0" smtClean="0"/>
          </a:p>
          <a:p>
            <a:pPr algn="just">
              <a:lnSpc>
                <a:spcPct val="130000"/>
              </a:lnSpc>
            </a:pPr>
            <a:r>
              <a:rPr lang="en-US" b="1" dirty="0" smtClean="0"/>
              <a:t>Class </a:t>
            </a:r>
            <a:r>
              <a:rPr lang="en-US" b="1" dirty="0" err="1"/>
              <a:t>IIa</a:t>
            </a:r>
            <a:endParaRPr lang="en-US" b="1" dirty="0"/>
          </a:p>
          <a:p>
            <a:pPr algn="just">
              <a:lnSpc>
                <a:spcPct val="130000"/>
              </a:lnSpc>
            </a:pPr>
            <a:r>
              <a:rPr lang="en-US" b="1" dirty="0"/>
              <a:t>1. In asymptomatic adults with diabetes, 40 years of </a:t>
            </a:r>
            <a:r>
              <a:rPr lang="en-US" b="1" dirty="0" smtClean="0"/>
              <a:t>age and </a:t>
            </a:r>
            <a:r>
              <a:rPr lang="en-US" b="1" dirty="0"/>
              <a:t>older, measurement of CAC is reasonable </a:t>
            </a:r>
            <a:r>
              <a:rPr lang="en-US" b="1" dirty="0" smtClean="0"/>
              <a:t>for cardiovascular </a:t>
            </a:r>
            <a:r>
              <a:rPr lang="en-US" b="1" dirty="0"/>
              <a:t>risk assessment</a:t>
            </a:r>
            <a:r>
              <a:rPr lang="en-US" b="1" dirty="0" smtClean="0"/>
              <a:t>.  </a:t>
            </a:r>
            <a:r>
              <a:rPr lang="en-US" b="1" dirty="0"/>
              <a:t>(</a:t>
            </a:r>
            <a:r>
              <a:rPr lang="en-US" b="1" i="1" dirty="0"/>
              <a:t>Level of Evidence</a:t>
            </a:r>
            <a:r>
              <a:rPr lang="en-US" b="1" i="1" dirty="0" smtClean="0"/>
              <a:t>: B</a:t>
            </a:r>
            <a:r>
              <a:rPr lang="en-US" b="1" i="1" dirty="0"/>
              <a:t>)</a:t>
            </a:r>
          </a:p>
          <a:p>
            <a:pPr algn="just">
              <a:lnSpc>
                <a:spcPct val="130000"/>
              </a:lnSpc>
            </a:pPr>
            <a:endParaRPr lang="en-US" b="1" dirty="0" smtClean="0"/>
          </a:p>
          <a:p>
            <a:pPr algn="just">
              <a:lnSpc>
                <a:spcPct val="130000"/>
              </a:lnSpc>
            </a:pPr>
            <a:r>
              <a:rPr lang="en-US" b="1" dirty="0" smtClean="0"/>
              <a:t>Class </a:t>
            </a:r>
            <a:r>
              <a:rPr lang="en-US" b="1" dirty="0" err="1"/>
              <a:t>IIb</a:t>
            </a:r>
            <a:endParaRPr lang="en-US" b="1" dirty="0"/>
          </a:p>
          <a:p>
            <a:pPr algn="just">
              <a:lnSpc>
                <a:spcPct val="130000"/>
              </a:lnSpc>
            </a:pPr>
            <a:r>
              <a:rPr lang="en-US" b="1" dirty="0"/>
              <a:t>1. Measurement of HbA1C may be considered for </a:t>
            </a:r>
            <a:r>
              <a:rPr lang="en-US" b="1" dirty="0" smtClean="0"/>
              <a:t>cardiovascular risk </a:t>
            </a:r>
            <a:r>
              <a:rPr lang="en-US" b="1" dirty="0"/>
              <a:t>assessment in asymptomatic </a:t>
            </a:r>
            <a:r>
              <a:rPr lang="en-US" b="1" dirty="0" smtClean="0"/>
              <a:t>adults with </a:t>
            </a:r>
            <a:r>
              <a:rPr lang="en-US" b="1" dirty="0"/>
              <a:t>diabetes.400 (</a:t>
            </a:r>
            <a:r>
              <a:rPr lang="en-US" b="1" i="1" dirty="0"/>
              <a:t>Level of Evidence: B)</a:t>
            </a:r>
          </a:p>
          <a:p>
            <a:pPr algn="just">
              <a:lnSpc>
                <a:spcPct val="130000"/>
              </a:lnSpc>
            </a:pPr>
            <a:r>
              <a:rPr lang="en-US" b="1" dirty="0"/>
              <a:t>2. Stress MPI may be considered for advanced </a:t>
            </a:r>
            <a:r>
              <a:rPr lang="en-US" b="1" dirty="0" smtClean="0"/>
              <a:t>cardiovascular risk </a:t>
            </a:r>
            <a:r>
              <a:rPr lang="en-US" b="1" dirty="0"/>
              <a:t>assessment in </a:t>
            </a:r>
            <a:r>
              <a:rPr lang="en-US" b="1" dirty="0" smtClean="0"/>
              <a:t> symptomatic </a:t>
            </a:r>
            <a:r>
              <a:rPr lang="en-US" b="1" dirty="0"/>
              <a:t>adults </a:t>
            </a:r>
            <a:r>
              <a:rPr lang="en-US" b="1" dirty="0" smtClean="0"/>
              <a:t>with diabetes </a:t>
            </a:r>
            <a:r>
              <a:rPr lang="en-US" b="1" dirty="0"/>
              <a:t>or when previous risk assessment </a:t>
            </a:r>
            <a:r>
              <a:rPr lang="en-US" b="1" dirty="0" smtClean="0"/>
              <a:t>testing suggests </a:t>
            </a:r>
            <a:r>
              <a:rPr lang="en-US" b="1" dirty="0"/>
              <a:t>a high risk of CHD, such as a CAC score </a:t>
            </a:r>
            <a:r>
              <a:rPr lang="en-US" b="1" dirty="0" smtClean="0"/>
              <a:t>of 400 </a:t>
            </a:r>
            <a:r>
              <a:rPr lang="en-US" b="1" dirty="0"/>
              <a:t>or greater. (</a:t>
            </a:r>
            <a:r>
              <a:rPr lang="en-US" b="1" i="1" dirty="0"/>
              <a:t>Level of Evidence: C)</a:t>
            </a:r>
            <a:endParaRPr lang="en-US" dirty="0"/>
          </a:p>
        </p:txBody>
      </p:sp>
      <p:sp>
        <p:nvSpPr>
          <p:cNvPr id="3" name="TextBox 2"/>
          <p:cNvSpPr txBox="1"/>
          <p:nvPr/>
        </p:nvSpPr>
        <p:spPr>
          <a:xfrm>
            <a:off x="3352800" y="6248400"/>
            <a:ext cx="53340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381000" y="1828801"/>
            <a:ext cx="8382000" cy="2971800"/>
          </a:xfrm>
          <a:prstGeom prst="rect">
            <a:avLst/>
          </a:prstGeom>
          <a:noFill/>
        </p:spPr>
        <p:txBody>
          <a:bodyPr wrap="square" rtlCol="0">
            <a:spAutoFit/>
          </a:bodyPr>
          <a:lstStyle/>
          <a:p>
            <a:pPr algn="just"/>
            <a:r>
              <a:rPr lang="en-US" sz="2400" i="1" dirty="0"/>
              <a:t>2.6.2.1. Recommendations for Special </a:t>
            </a:r>
            <a:r>
              <a:rPr lang="en-US" sz="2400" i="1" dirty="0" smtClean="0"/>
              <a:t>Considerations in Women </a:t>
            </a:r>
          </a:p>
          <a:p>
            <a:pPr algn="just"/>
            <a:endParaRPr lang="en-US" sz="2000" i="1" dirty="0"/>
          </a:p>
          <a:p>
            <a:pPr algn="just"/>
            <a:r>
              <a:rPr lang="en-US" sz="2000" b="1" dirty="0"/>
              <a:t>Class I</a:t>
            </a:r>
          </a:p>
          <a:p>
            <a:pPr marL="457200" indent="-457200" algn="just">
              <a:buAutoNum type="arabicPeriod"/>
            </a:pPr>
            <a:r>
              <a:rPr lang="en-US" sz="2000" b="1" dirty="0" smtClean="0"/>
              <a:t>A </a:t>
            </a:r>
            <a:r>
              <a:rPr lang="en-US" sz="2000" b="1" dirty="0"/>
              <a:t>global risk score should be obtained in all </a:t>
            </a:r>
            <a:r>
              <a:rPr lang="en-US" sz="2000" b="1" dirty="0" smtClean="0"/>
              <a:t>asymptomatic women. (</a:t>
            </a:r>
            <a:r>
              <a:rPr lang="en-US" sz="2000" b="1" i="1" dirty="0"/>
              <a:t>Level of Evidence: B</a:t>
            </a:r>
            <a:r>
              <a:rPr lang="en-US" sz="2000" b="1" i="1" dirty="0" smtClean="0"/>
              <a:t>)</a:t>
            </a:r>
          </a:p>
          <a:p>
            <a:pPr algn="just"/>
            <a:endParaRPr lang="en-US" sz="2000" b="1" i="1" dirty="0"/>
          </a:p>
          <a:p>
            <a:pPr algn="just"/>
            <a:r>
              <a:rPr lang="en-US" sz="2000" b="1" dirty="0"/>
              <a:t>2. Family history of CVD should be obtained for </a:t>
            </a:r>
            <a:r>
              <a:rPr lang="en-US" sz="2000" b="1" dirty="0" smtClean="0"/>
              <a:t>cardiovascular risk </a:t>
            </a:r>
            <a:r>
              <a:rPr lang="en-US" sz="2000" b="1" dirty="0"/>
              <a:t>assessment in all asymptomatic women</a:t>
            </a:r>
            <a:r>
              <a:rPr lang="en-US" sz="2000" b="1" dirty="0" smtClean="0"/>
              <a:t>. (</a:t>
            </a:r>
            <a:r>
              <a:rPr lang="en-US" sz="2000" b="1" i="1" dirty="0"/>
              <a:t>Level of Evidence: B</a:t>
            </a:r>
            <a:r>
              <a:rPr lang="en-US" sz="2000" b="1" i="1" dirty="0" smtClean="0"/>
              <a:t>)</a:t>
            </a:r>
          </a:p>
        </p:txBody>
      </p:sp>
      <p:sp>
        <p:nvSpPr>
          <p:cNvPr id="3" name="TextBox 2"/>
          <p:cNvSpPr txBox="1"/>
          <p:nvPr/>
        </p:nvSpPr>
        <p:spPr>
          <a:xfrm>
            <a:off x="3352800" y="6248400"/>
            <a:ext cx="54102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346" y="2667000"/>
            <a:ext cx="7765322" cy="4191000"/>
          </a:xfrm>
        </p:spPr>
        <p:txBody>
          <a:bodyPr>
            <a:normAutofit/>
          </a:bodyPr>
          <a:lstStyle/>
          <a:p>
            <a:r>
              <a:rPr lang="en-US" sz="3600" smtClean="0"/>
              <a:t>RECOMANDARILE  </a:t>
            </a:r>
            <a:r>
              <a:rPr lang="en-US" sz="3600" dirty="0" smtClean="0"/>
              <a:t>EUROPENE</a:t>
            </a:r>
            <a:endParaRPr 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 y="0"/>
            <a:ext cx="4648200" cy="6853620"/>
          </a:xfrm>
          <a:prstGeom prst="rect">
            <a:avLst/>
          </a:prstGeom>
          <a:noFill/>
          <a:ln w="9525">
            <a:noFill/>
            <a:miter lim="800000"/>
            <a:headEnd/>
            <a:tailEnd/>
          </a:ln>
          <a:effectLst/>
        </p:spPr>
      </p:pic>
      <p:sp>
        <p:nvSpPr>
          <p:cNvPr id="5" name="TextBox 4"/>
          <p:cNvSpPr txBox="1"/>
          <p:nvPr/>
        </p:nvSpPr>
        <p:spPr>
          <a:xfrm>
            <a:off x="4953000" y="5745626"/>
            <a:ext cx="4038600" cy="923330"/>
          </a:xfrm>
          <a:prstGeom prst="rect">
            <a:avLst/>
          </a:prstGeom>
          <a:noFill/>
        </p:spPr>
        <p:txBody>
          <a:bodyPr wrap="square" rtlCol="0">
            <a:spAutoFit/>
          </a:bodyPr>
          <a:lstStyle/>
          <a:p>
            <a:r>
              <a:rPr lang="en-US" dirty="0" smtClean="0"/>
              <a:t>European Guidelines on cardiovascular disease prevention in clinical practice.  European Heart Journal (2012)</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066800"/>
            <a:ext cx="8060939" cy="4090987"/>
          </a:xfrm>
          <a:prstGeom prst="rect">
            <a:avLst/>
          </a:prstGeom>
          <a:noFill/>
          <a:ln w="9525">
            <a:noFill/>
            <a:miter lim="800000"/>
            <a:headEnd/>
            <a:tailEnd/>
          </a:ln>
        </p:spPr>
      </p:pic>
      <p:sp>
        <p:nvSpPr>
          <p:cNvPr id="5" name="CasetăText 4"/>
          <p:cNvSpPr txBox="1"/>
          <p:nvPr/>
        </p:nvSpPr>
        <p:spPr>
          <a:xfrm>
            <a:off x="762000" y="6248400"/>
            <a:ext cx="7848600" cy="369332"/>
          </a:xfrm>
          <a:prstGeom prst="rect">
            <a:avLst/>
          </a:prstGeom>
          <a:noFill/>
        </p:spPr>
        <p:txBody>
          <a:bodyPr wrap="square" rtlCol="0">
            <a:spAutoFit/>
          </a:bodyPr>
          <a:lstStyle/>
          <a:p>
            <a:pPr algn="r"/>
            <a:r>
              <a:rPr lang="en-US" dirty="0" smtClean="0">
                <a:solidFill>
                  <a:srgbClr val="00B050"/>
                </a:solidFill>
                <a:latin typeface="Arial Narrow" pitchFamily="34" charset="0"/>
              </a:rPr>
              <a:t>MF </a:t>
            </a:r>
            <a:r>
              <a:rPr lang="en-US" dirty="0" err="1" smtClean="0">
                <a:solidFill>
                  <a:srgbClr val="00B050"/>
                </a:solidFill>
                <a:latin typeface="Arial Narrow" pitchFamily="34" charset="0"/>
              </a:rPr>
              <a:t>Piepoli</a:t>
            </a:r>
            <a:r>
              <a:rPr lang="en-US" dirty="0" smtClean="0">
                <a:solidFill>
                  <a:srgbClr val="00B050"/>
                </a:solidFill>
                <a:latin typeface="Arial Narrow" pitchFamily="34" charset="0"/>
              </a:rPr>
              <a:t> et al. Joint ESC Guidelines / Atherosclerosis 252 (2016) 207e274</a:t>
            </a:r>
            <a:endParaRPr lang="en-US" dirty="0">
              <a:solidFill>
                <a:srgbClr val="00B050"/>
              </a:solidFill>
              <a:latin typeface="Arial Narrow"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p:cNvSpPr/>
          <p:nvPr/>
        </p:nvSpPr>
        <p:spPr>
          <a:xfrm>
            <a:off x="1066800" y="304800"/>
            <a:ext cx="5913798" cy="461665"/>
          </a:xfrm>
          <a:prstGeom prst="rect">
            <a:avLst/>
          </a:prstGeom>
        </p:spPr>
        <p:txBody>
          <a:bodyPr wrap="none">
            <a:spAutoFit/>
          </a:bodyPr>
          <a:lstStyle/>
          <a:p>
            <a:pPr lvl="0"/>
            <a:r>
              <a:rPr lang="en-US" sz="2400" dirty="0" smtClean="0">
                <a:solidFill>
                  <a:srgbClr val="FFFF00"/>
                </a:solidFill>
                <a:latin typeface="Arial Narrow" pitchFamily="34" charset="0"/>
                <a:cs typeface="Arial" pitchFamily="34" charset="0"/>
              </a:rPr>
              <a:t>2.4.4. Measurement of preclinical vascular damage</a:t>
            </a:r>
          </a:p>
        </p:txBody>
      </p:sp>
      <p:pic>
        <p:nvPicPr>
          <p:cNvPr id="1026" name="Picture 2"/>
          <p:cNvPicPr>
            <a:picLocks noChangeAspect="1" noChangeArrowheads="1"/>
          </p:cNvPicPr>
          <p:nvPr/>
        </p:nvPicPr>
        <p:blipFill>
          <a:blip r:embed="rId2" cstate="print"/>
          <a:srcRect/>
          <a:stretch>
            <a:fillRect/>
          </a:stretch>
        </p:blipFill>
        <p:spPr bwMode="auto">
          <a:xfrm>
            <a:off x="914400" y="914400"/>
            <a:ext cx="6991350" cy="5362575"/>
          </a:xfrm>
          <a:prstGeom prst="rect">
            <a:avLst/>
          </a:prstGeom>
          <a:noFill/>
          <a:ln w="9525">
            <a:noFill/>
            <a:miter lim="800000"/>
            <a:headEnd/>
            <a:tailEnd/>
          </a:ln>
        </p:spPr>
      </p:pic>
      <p:sp>
        <p:nvSpPr>
          <p:cNvPr id="6" name="CasetăText 5"/>
          <p:cNvSpPr txBox="1"/>
          <p:nvPr/>
        </p:nvSpPr>
        <p:spPr>
          <a:xfrm>
            <a:off x="762000" y="6412468"/>
            <a:ext cx="7848600" cy="369332"/>
          </a:xfrm>
          <a:prstGeom prst="rect">
            <a:avLst/>
          </a:prstGeom>
          <a:noFill/>
        </p:spPr>
        <p:txBody>
          <a:bodyPr wrap="square" rtlCol="0">
            <a:spAutoFit/>
          </a:bodyPr>
          <a:lstStyle/>
          <a:p>
            <a:pPr algn="r"/>
            <a:r>
              <a:rPr lang="en-US" dirty="0" smtClean="0">
                <a:solidFill>
                  <a:srgbClr val="00B050"/>
                </a:solidFill>
                <a:latin typeface="Arial Narrow" pitchFamily="34" charset="0"/>
              </a:rPr>
              <a:t>MF </a:t>
            </a:r>
            <a:r>
              <a:rPr lang="en-US" dirty="0" err="1" smtClean="0">
                <a:solidFill>
                  <a:srgbClr val="00B050"/>
                </a:solidFill>
                <a:latin typeface="Arial Narrow" pitchFamily="34" charset="0"/>
              </a:rPr>
              <a:t>Piepoli</a:t>
            </a:r>
            <a:r>
              <a:rPr lang="en-US" dirty="0" smtClean="0">
                <a:solidFill>
                  <a:srgbClr val="00B050"/>
                </a:solidFill>
                <a:latin typeface="Arial Narrow" pitchFamily="34" charset="0"/>
              </a:rPr>
              <a:t> et al. Joint ESC Guidelines / Atherosclerosis 252 (2016) 207e274</a:t>
            </a:r>
            <a:endParaRPr lang="en-US" dirty="0">
              <a:solidFill>
                <a:srgbClr val="00B050"/>
              </a:solidFill>
              <a:latin typeface="Arial Narrow"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457200" y="533400"/>
            <a:ext cx="8458200" cy="6001643"/>
          </a:xfrm>
          <a:prstGeom prst="rect">
            <a:avLst/>
          </a:prstGeom>
          <a:noFill/>
        </p:spPr>
        <p:txBody>
          <a:bodyPr wrap="square" rtlCol="0">
            <a:spAutoFit/>
          </a:bodyPr>
          <a:lstStyle/>
          <a:p>
            <a:r>
              <a:rPr lang="en-US" sz="2400" dirty="0" smtClean="0">
                <a:solidFill>
                  <a:srgbClr val="FFFF00"/>
                </a:solidFill>
                <a:latin typeface="Arial Narrow" pitchFamily="34" charset="0"/>
                <a:cs typeface="Arial" pitchFamily="34" charset="0"/>
              </a:rPr>
              <a:t>2.4.4. Measurement of preclinical vascular damage</a:t>
            </a:r>
          </a:p>
          <a:p>
            <a:r>
              <a:rPr lang="en-US" sz="2400" dirty="0" smtClean="0">
                <a:solidFill>
                  <a:schemeClr val="accent5">
                    <a:lumMod val="40000"/>
                    <a:lumOff val="60000"/>
                  </a:schemeClr>
                </a:solidFill>
                <a:latin typeface="Arial Narrow" pitchFamily="34" charset="0"/>
                <a:cs typeface="Arial" pitchFamily="34" charset="0"/>
              </a:rPr>
              <a:t>Key messages</a:t>
            </a:r>
          </a:p>
          <a:p>
            <a:r>
              <a:rPr lang="en-US" sz="2400" dirty="0" smtClean="0">
                <a:latin typeface="Arial Narrow" pitchFamily="34" charset="0"/>
                <a:cs typeface="Arial" pitchFamily="34" charset="0"/>
              </a:rPr>
              <a:t> 	Routine screening with imaging modalities to predict future CV events is generally not recommended in clinical practice.</a:t>
            </a:r>
          </a:p>
          <a:p>
            <a:r>
              <a:rPr lang="en-US" sz="2400" dirty="0" smtClean="0">
                <a:latin typeface="Arial Narrow" pitchFamily="34" charset="0"/>
                <a:cs typeface="Arial" pitchFamily="34" charset="0"/>
              </a:rPr>
              <a:t> 	Imaging methods may be considered as risk modifiers in CV risk assessment, i.e. in individuals with calculated CV risks based on the major conventional risk factors around the decisional thresholds.</a:t>
            </a:r>
          </a:p>
          <a:p>
            <a:endParaRPr lang="en-US" sz="2400" dirty="0" smtClean="0">
              <a:latin typeface="Arial Narrow" pitchFamily="34" charset="0"/>
              <a:cs typeface="Arial" pitchFamily="34" charset="0"/>
            </a:endParaRPr>
          </a:p>
          <a:p>
            <a:r>
              <a:rPr lang="en-US" sz="2400" dirty="0" smtClean="0">
                <a:solidFill>
                  <a:schemeClr val="accent5">
                    <a:lumMod val="40000"/>
                    <a:lumOff val="60000"/>
                  </a:schemeClr>
                </a:solidFill>
                <a:latin typeface="Arial Narrow" pitchFamily="34" charset="0"/>
                <a:cs typeface="Arial" pitchFamily="34" charset="0"/>
              </a:rPr>
              <a:t>Gaps in evidence</a:t>
            </a:r>
          </a:p>
          <a:p>
            <a:r>
              <a:rPr lang="en-US" sz="2400" dirty="0" smtClean="0">
                <a:latin typeface="Arial Narrow" pitchFamily="34" charset="0"/>
                <a:cs typeface="Arial" pitchFamily="34" charset="0"/>
              </a:rPr>
              <a:t> 	Currently, most imaging techniques have not been rigorously</a:t>
            </a:r>
          </a:p>
          <a:p>
            <a:r>
              <a:rPr lang="en-US" sz="2400" dirty="0" smtClean="0">
                <a:latin typeface="Arial Narrow" pitchFamily="34" charset="0"/>
                <a:cs typeface="Arial" pitchFamily="34" charset="0"/>
              </a:rPr>
              <a:t>tested as screening tools in CV risk assessment; more evidence</a:t>
            </a:r>
          </a:p>
          <a:p>
            <a:r>
              <a:rPr lang="en-US" sz="2400" dirty="0" smtClean="0">
                <a:latin typeface="Arial Narrow" pitchFamily="34" charset="0"/>
                <a:cs typeface="Arial" pitchFamily="34" charset="0"/>
              </a:rPr>
              <a:t>on calibration, reclassification and cost-effectiveness is still</a:t>
            </a:r>
          </a:p>
          <a:p>
            <a:r>
              <a:rPr lang="en-US" sz="2400" dirty="0" smtClean="0">
                <a:latin typeface="Arial Narrow" pitchFamily="34" charset="0"/>
                <a:cs typeface="Arial" pitchFamily="34" charset="0"/>
              </a:rPr>
              <a:t>needed.</a:t>
            </a:r>
          </a:p>
          <a:p>
            <a:r>
              <a:rPr lang="en-US" sz="2400" dirty="0" smtClean="0">
                <a:latin typeface="Arial Narrow" pitchFamily="34" charset="0"/>
                <a:cs typeface="Arial" pitchFamily="34" charset="0"/>
              </a:rPr>
              <a:t> 	The reduction of CVD risk in patients treated with lipid- or BP lowering drugs because of reclassification with, for example, CAC or ABI remains to be demonstrated</a:t>
            </a:r>
            <a:endParaRPr lang="en-US" sz="2400" dirty="0">
              <a:latin typeface="Arial Narrow" pitchFamily="34" charset="0"/>
              <a:cs typeface="Arial" pitchFamily="34" charset="0"/>
            </a:endParaRPr>
          </a:p>
        </p:txBody>
      </p:sp>
      <p:sp>
        <p:nvSpPr>
          <p:cNvPr id="5" name="CasetăText 4"/>
          <p:cNvSpPr txBox="1"/>
          <p:nvPr/>
        </p:nvSpPr>
        <p:spPr>
          <a:xfrm>
            <a:off x="762000" y="6488668"/>
            <a:ext cx="7848600" cy="369332"/>
          </a:xfrm>
          <a:prstGeom prst="rect">
            <a:avLst/>
          </a:prstGeom>
          <a:noFill/>
        </p:spPr>
        <p:txBody>
          <a:bodyPr wrap="square" rtlCol="0">
            <a:spAutoFit/>
          </a:bodyPr>
          <a:lstStyle/>
          <a:p>
            <a:pPr algn="r"/>
            <a:r>
              <a:rPr lang="en-US" dirty="0" smtClean="0">
                <a:solidFill>
                  <a:srgbClr val="00B050"/>
                </a:solidFill>
                <a:latin typeface="Arial Narrow" pitchFamily="34" charset="0"/>
              </a:rPr>
              <a:t>MF </a:t>
            </a:r>
            <a:r>
              <a:rPr lang="en-US" dirty="0" err="1" smtClean="0">
                <a:solidFill>
                  <a:srgbClr val="00B050"/>
                </a:solidFill>
                <a:latin typeface="Arial Narrow" pitchFamily="34" charset="0"/>
              </a:rPr>
              <a:t>Piepoli</a:t>
            </a:r>
            <a:r>
              <a:rPr lang="en-US" dirty="0" smtClean="0">
                <a:solidFill>
                  <a:srgbClr val="00B050"/>
                </a:solidFill>
                <a:latin typeface="Arial Narrow" pitchFamily="34" charset="0"/>
              </a:rPr>
              <a:t> et al. Joint ESC Guidelines / Atherosclerosis 252 (2016) 207e274</a:t>
            </a:r>
            <a:endParaRPr lang="en-US" dirty="0">
              <a:solidFill>
                <a:srgbClr val="00B050"/>
              </a:solidFill>
              <a:latin typeface="Arial Narrow"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conținut 3"/>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cstate="print"/>
          <a:srcRect/>
          <a:stretch>
            <a:fillRect/>
          </a:stretch>
        </p:blipFill>
        <p:spPr bwMode="auto">
          <a:xfrm>
            <a:off x="228600" y="1143000"/>
            <a:ext cx="8699975"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 y="914400"/>
            <a:ext cx="8951705" cy="4495800"/>
          </a:xfrm>
          <a:prstGeom prst="rect">
            <a:avLst/>
          </a:prstGeom>
          <a:noFill/>
          <a:ln w="9525">
            <a:noFill/>
            <a:miter lim="800000"/>
            <a:headEnd/>
            <a:tailEnd/>
          </a:ln>
          <a:effectLst/>
        </p:spPr>
      </p:pic>
      <p:sp>
        <p:nvSpPr>
          <p:cNvPr id="3" name="TextBox 2"/>
          <p:cNvSpPr txBox="1"/>
          <p:nvPr/>
        </p:nvSpPr>
        <p:spPr>
          <a:xfrm>
            <a:off x="533400" y="6324600"/>
            <a:ext cx="8458200" cy="338554"/>
          </a:xfrm>
          <a:prstGeom prst="rect">
            <a:avLst/>
          </a:prstGeom>
          <a:noFill/>
        </p:spPr>
        <p:txBody>
          <a:bodyPr wrap="square" rtlCol="0">
            <a:spAutoFit/>
          </a:bodyPr>
          <a:lstStyle/>
          <a:p>
            <a:r>
              <a:rPr lang="en-US" sz="1600" b="1" dirty="0" smtClean="0"/>
              <a:t>Fox et al CVD Prevention in Adults With Type 2 Diabetes Mellitus. </a:t>
            </a:r>
            <a:r>
              <a:rPr lang="en-US" sz="1600" b="1" i="1" dirty="0" smtClean="0"/>
              <a:t>Circulation</a:t>
            </a:r>
            <a:r>
              <a:rPr lang="en-US" sz="1600" b="1" dirty="0" smtClean="0"/>
              <a:t> 2015</a:t>
            </a:r>
            <a:endParaRPr lang="en-US"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 y="259910"/>
            <a:ext cx="8382000" cy="6307403"/>
          </a:xfrm>
          <a:prstGeom prst="rect">
            <a:avLst/>
          </a:prstGeom>
          <a:noFill/>
          <a:ln w="9525">
            <a:noFill/>
            <a:miter lim="800000"/>
            <a:headEnd/>
            <a:tailEnd/>
          </a:ln>
          <a:effectLst/>
        </p:spPr>
      </p:pic>
      <p:sp>
        <p:nvSpPr>
          <p:cNvPr id="3" name="Rectangle 2"/>
          <p:cNvSpPr/>
          <p:nvPr/>
        </p:nvSpPr>
        <p:spPr>
          <a:xfrm>
            <a:off x="304800" y="0"/>
            <a:ext cx="8153400" cy="307777"/>
          </a:xfrm>
          <a:prstGeom prst="rect">
            <a:avLst/>
          </a:prstGeom>
        </p:spPr>
        <p:txBody>
          <a:bodyPr wrap="square">
            <a:spAutoFit/>
          </a:bodyPr>
          <a:lstStyle/>
          <a:p>
            <a:r>
              <a:rPr lang="en-US" sz="1400" b="1" dirty="0" smtClean="0"/>
              <a:t>Table 8. Screening Tests for Asymptomatic CAD in Patients With Diabetes Mellitus</a:t>
            </a:r>
            <a:endParaRPr lang="en-US" sz="1400" dirty="0"/>
          </a:p>
        </p:txBody>
      </p:sp>
      <p:sp>
        <p:nvSpPr>
          <p:cNvPr id="4" name="TextBox 3"/>
          <p:cNvSpPr txBox="1"/>
          <p:nvPr/>
        </p:nvSpPr>
        <p:spPr>
          <a:xfrm>
            <a:off x="1752600" y="6567313"/>
            <a:ext cx="7239000" cy="276999"/>
          </a:xfrm>
          <a:prstGeom prst="rect">
            <a:avLst/>
          </a:prstGeom>
          <a:noFill/>
        </p:spPr>
        <p:txBody>
          <a:bodyPr wrap="square" rtlCol="0">
            <a:spAutoFit/>
          </a:bodyPr>
          <a:lstStyle/>
          <a:p>
            <a:pPr algn="r"/>
            <a:r>
              <a:rPr lang="en-US" sz="1200" b="1" dirty="0" smtClean="0"/>
              <a:t>Fox et al CVD Prevention in Adults With Type 2 Diabetes Mellitus. </a:t>
            </a:r>
            <a:r>
              <a:rPr lang="en-US" sz="1200" b="1" i="1" dirty="0" smtClean="0"/>
              <a:t>Circulation</a:t>
            </a:r>
            <a:r>
              <a:rPr lang="en-US" sz="1200" b="1" dirty="0" smtClean="0"/>
              <a:t> 2015</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57300" y="914400"/>
            <a:ext cx="7886700" cy="5667327"/>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14300" y="62670"/>
            <a:ext cx="2095500" cy="1850282"/>
          </a:xfrm>
          <a:prstGeom prst="rect">
            <a:avLst/>
          </a:prstGeom>
          <a:noFill/>
          <a:ln w="9525">
            <a:noFill/>
            <a:miter lim="800000"/>
            <a:headEnd/>
            <a:tailEnd/>
          </a:ln>
        </p:spPr>
      </p:pic>
      <p:sp>
        <p:nvSpPr>
          <p:cNvPr id="4" name="TextBox 3"/>
          <p:cNvSpPr txBox="1"/>
          <p:nvPr/>
        </p:nvSpPr>
        <p:spPr>
          <a:xfrm>
            <a:off x="1219200" y="6519446"/>
            <a:ext cx="7772400" cy="338554"/>
          </a:xfrm>
          <a:prstGeom prst="rect">
            <a:avLst/>
          </a:prstGeom>
          <a:noFill/>
        </p:spPr>
        <p:txBody>
          <a:bodyPr wrap="square" rtlCol="0">
            <a:spAutoFit/>
          </a:bodyPr>
          <a:lstStyle/>
          <a:p>
            <a:pPr algn="r"/>
            <a:r>
              <a:rPr lang="en-US" sz="1600" b="1" dirty="0" err="1" smtClean="0"/>
              <a:t>Uwe</a:t>
            </a:r>
            <a:r>
              <a:rPr lang="en-US" sz="1600" b="1" dirty="0" smtClean="0"/>
              <a:t> Nixdorf et al. </a:t>
            </a:r>
            <a:r>
              <a:rPr lang="en-US" sz="1600" b="1" i="1" dirty="0" smtClean="0"/>
              <a:t>The ESC Textbook of Preventive Cardiology</a:t>
            </a:r>
            <a:r>
              <a:rPr lang="en-US" sz="1600" b="1" dirty="0" smtClean="0"/>
              <a:t>, 2015</a:t>
            </a:r>
            <a:endParaRPr lang="en-US"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65322" cy="970450"/>
          </a:xfrm>
        </p:spPr>
        <p:txBody>
          <a:bodyPr/>
          <a:lstStyle/>
          <a:p>
            <a:r>
              <a:rPr lang="en-US" dirty="0" err="1" smtClean="0">
                <a:solidFill>
                  <a:schemeClr val="tx1"/>
                </a:solidFill>
              </a:rPr>
              <a:t>Concluzie</a:t>
            </a:r>
            <a:endParaRPr lang="en-US" dirty="0">
              <a:solidFill>
                <a:schemeClr val="tx1"/>
              </a:solidFill>
            </a:endParaRPr>
          </a:p>
        </p:txBody>
      </p:sp>
      <p:sp>
        <p:nvSpPr>
          <p:cNvPr id="3" name="Content Placeholder 2"/>
          <p:cNvSpPr>
            <a:spLocks noGrp="1"/>
          </p:cNvSpPr>
          <p:nvPr>
            <p:ph idx="1"/>
          </p:nvPr>
        </p:nvSpPr>
        <p:spPr>
          <a:xfrm>
            <a:off x="304800" y="1732450"/>
            <a:ext cx="8534400" cy="4744550"/>
          </a:xfrm>
        </p:spPr>
        <p:txBody>
          <a:bodyPr>
            <a:normAutofit/>
          </a:bodyPr>
          <a:lstStyle/>
          <a:p>
            <a:pPr algn="just">
              <a:lnSpc>
                <a:spcPct val="150000"/>
              </a:lnSpc>
            </a:pPr>
            <a:r>
              <a:rPr lang="en-US" dirty="0" smtClean="0">
                <a:solidFill>
                  <a:schemeClr val="tx1"/>
                </a:solidFill>
              </a:rPr>
              <a:t>PANA LA ORA ACTUALA S-AU VALIDAT PENTRU PRACTICA MEDICALA ECG DE REPAUS, IN ANUMITE SITUATII, SI DE EFFORT(TE), ABI, IMT, CT TORACIC CU SCOR DE CALCIU, EVENTUAL IN ANUMITE SITUATII SI IN SPECIAL LA DIABETICI, SCINTIGRAFIA MIOCARDICA DE STRES.</a:t>
            </a: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RESTUL METODELOR DE DEPISTARE A ATEROSCLEROZEI SUBCLINICE SE VOR UTILIZA DOAR IN SITUATII SPECIALE LA INDICATIA CARDIOLOGULUI.</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1"/>
            <a:ext cx="8229600" cy="3429000"/>
          </a:xfrm>
        </p:spPr>
        <p:txBody>
          <a:bodyPr>
            <a:normAutofit/>
          </a:bodyPr>
          <a:lstStyle/>
          <a:p>
            <a:pPr marL="36900" indent="0" algn="ctr">
              <a:lnSpc>
                <a:spcPct val="150000"/>
              </a:lnSpc>
              <a:buNone/>
            </a:pPr>
            <a:r>
              <a:rPr lang="en-US" sz="3200" dirty="0" smtClean="0">
                <a:solidFill>
                  <a:schemeClr val="tx1"/>
                </a:solidFill>
              </a:rPr>
              <a:t>CARE METODE SUNT COST-EFICIENTE, SIMPLE SI POT FI LARG UTILIZATE?</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990600"/>
            <a:ext cx="8534400" cy="4630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152400" y="260648"/>
            <a:ext cx="8839200" cy="769441"/>
          </a:xfrm>
          <a:prstGeom prst="rect">
            <a:avLst/>
          </a:prstGeom>
          <a:noFill/>
        </p:spPr>
        <p:txBody>
          <a:bodyPr wrap="square" rtlCol="0">
            <a:spAutoFit/>
          </a:bodyPr>
          <a:lstStyle/>
          <a:p>
            <a:r>
              <a:rPr lang="en-US" sz="2200" b="1" dirty="0"/>
              <a:t>2.5. Cardiac and Vascular Tests for </a:t>
            </a:r>
            <a:r>
              <a:rPr lang="en-US" sz="2200" b="1" dirty="0" smtClean="0"/>
              <a:t>Risk Assessment </a:t>
            </a:r>
            <a:r>
              <a:rPr lang="en-US" sz="2200" b="1" dirty="0"/>
              <a:t>in Asymptomatic Adults</a:t>
            </a:r>
            <a:endParaRPr lang="en-US" sz="2200" dirty="0"/>
          </a:p>
        </p:txBody>
      </p:sp>
      <p:sp>
        <p:nvSpPr>
          <p:cNvPr id="5" name="CasetăText 4"/>
          <p:cNvSpPr txBox="1"/>
          <p:nvPr/>
        </p:nvSpPr>
        <p:spPr>
          <a:xfrm>
            <a:off x="381000" y="1524000"/>
            <a:ext cx="8610600" cy="4093428"/>
          </a:xfrm>
          <a:prstGeom prst="rect">
            <a:avLst/>
          </a:prstGeom>
          <a:noFill/>
        </p:spPr>
        <p:txBody>
          <a:bodyPr wrap="square" rtlCol="0">
            <a:spAutoFit/>
          </a:bodyPr>
          <a:lstStyle/>
          <a:p>
            <a:pPr algn="just"/>
            <a:r>
              <a:rPr lang="en-US" sz="2000" b="1" i="1" dirty="0"/>
              <a:t>2.5.1. Resting Electrocardiogram</a:t>
            </a:r>
          </a:p>
          <a:p>
            <a:pPr algn="just"/>
            <a:r>
              <a:rPr lang="en-US" sz="2000" i="1" dirty="0"/>
              <a:t>2.5.1.1. Recommendations for Resting Electrocardiogram</a:t>
            </a:r>
          </a:p>
          <a:p>
            <a:pPr algn="just"/>
            <a:endParaRPr lang="en-US" sz="2000" b="1" dirty="0" smtClean="0"/>
          </a:p>
          <a:p>
            <a:pPr algn="just"/>
            <a:r>
              <a:rPr lang="en-US" sz="2000" b="1" dirty="0" smtClean="0"/>
              <a:t>Class </a:t>
            </a:r>
            <a:r>
              <a:rPr lang="en-US" sz="2000" b="1" dirty="0" err="1"/>
              <a:t>IIa</a:t>
            </a:r>
            <a:endParaRPr lang="en-US" sz="2000" b="1" dirty="0"/>
          </a:p>
          <a:p>
            <a:pPr marL="457200" indent="-457200" algn="just">
              <a:buAutoNum type="arabicPeriod"/>
            </a:pPr>
            <a:r>
              <a:rPr lang="en-US" sz="2000" b="1" dirty="0" smtClean="0"/>
              <a:t>A </a:t>
            </a:r>
            <a:r>
              <a:rPr lang="en-US" sz="2000" b="1" dirty="0"/>
              <a:t>resting electrocardiogram (ECG) is reasonable </a:t>
            </a:r>
            <a:r>
              <a:rPr lang="en-US" sz="2000" b="1" dirty="0" smtClean="0"/>
              <a:t>for cardiovascular </a:t>
            </a:r>
            <a:r>
              <a:rPr lang="en-US" sz="2000" b="1" dirty="0"/>
              <a:t>risk assessment in asymptomatic </a:t>
            </a:r>
            <a:r>
              <a:rPr lang="en-US" sz="2000" b="1" dirty="0" smtClean="0"/>
              <a:t>adults with </a:t>
            </a:r>
            <a:r>
              <a:rPr lang="en-US" sz="2000" b="1" dirty="0"/>
              <a:t>hypertension or diabetes</a:t>
            </a:r>
            <a:r>
              <a:rPr lang="en-US" sz="2000" b="1" dirty="0" smtClean="0"/>
              <a:t>. (</a:t>
            </a:r>
            <a:r>
              <a:rPr lang="en-US" sz="2000" b="1" i="1" dirty="0"/>
              <a:t>Level of Evidence: C</a:t>
            </a:r>
            <a:r>
              <a:rPr lang="en-US" sz="2000" b="1" i="1" dirty="0" smtClean="0"/>
              <a:t>)</a:t>
            </a:r>
          </a:p>
          <a:p>
            <a:pPr algn="just"/>
            <a:endParaRPr lang="en-US" sz="2000" b="1" i="1" dirty="0"/>
          </a:p>
          <a:p>
            <a:pPr algn="just"/>
            <a:r>
              <a:rPr lang="en-US" sz="2000" b="1" dirty="0"/>
              <a:t>Class </a:t>
            </a:r>
            <a:r>
              <a:rPr lang="en-US" sz="2000" b="1" dirty="0" err="1"/>
              <a:t>IIb</a:t>
            </a:r>
            <a:endParaRPr lang="en-US" sz="2000" b="1" dirty="0"/>
          </a:p>
          <a:p>
            <a:pPr marL="457200" indent="-457200" algn="just">
              <a:buAutoNum type="arabicPeriod"/>
            </a:pPr>
            <a:r>
              <a:rPr lang="en-US" sz="2000" b="1" dirty="0" smtClean="0"/>
              <a:t>A </a:t>
            </a:r>
            <a:r>
              <a:rPr lang="en-US" sz="2000" b="1" dirty="0"/>
              <a:t>resting ECG may be considered for </a:t>
            </a:r>
            <a:r>
              <a:rPr lang="en-US" sz="2000" b="1" dirty="0" smtClean="0"/>
              <a:t>cardiovascular risk </a:t>
            </a:r>
            <a:r>
              <a:rPr lang="en-US" sz="2000" b="1" dirty="0"/>
              <a:t>assessment in asymptomatic adults without </a:t>
            </a:r>
            <a:r>
              <a:rPr lang="en-US" sz="2000" b="1" dirty="0" smtClean="0"/>
              <a:t>hypertension or </a:t>
            </a:r>
            <a:r>
              <a:rPr lang="en-US" sz="2000" b="1" dirty="0"/>
              <a:t>diabetes.202-204 (</a:t>
            </a:r>
            <a:r>
              <a:rPr lang="en-US" sz="2000" b="1" i="1" dirty="0"/>
              <a:t>Level of Evidence: C</a:t>
            </a:r>
            <a:r>
              <a:rPr lang="en-US" sz="2000" b="1" i="1" dirty="0" smtClean="0"/>
              <a:t>)</a:t>
            </a:r>
          </a:p>
          <a:p>
            <a:pPr algn="just"/>
            <a:endParaRPr lang="en-US" sz="2000" b="1" i="1" dirty="0" smtClean="0"/>
          </a:p>
        </p:txBody>
      </p:sp>
      <p:sp>
        <p:nvSpPr>
          <p:cNvPr id="6" name="TextBox 5"/>
          <p:cNvSpPr txBox="1"/>
          <p:nvPr/>
        </p:nvSpPr>
        <p:spPr>
          <a:xfrm>
            <a:off x="3352800" y="6248400"/>
            <a:ext cx="5486400" cy="369332"/>
          </a:xfrm>
          <a:prstGeom prst="rect">
            <a:avLst/>
          </a:prstGeom>
          <a:noFill/>
        </p:spPr>
        <p:txBody>
          <a:bodyPr wrap="square" rtlCol="0">
            <a:spAutoFit/>
          </a:bodyPr>
          <a:lstStyle/>
          <a:p>
            <a:r>
              <a:rPr lang="en-US" b="1" dirty="0" smtClean="0"/>
              <a:t>Greenland et al.  CV Risk Guideline, Circulation 2010</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33400" y="609600"/>
            <a:ext cx="8051604" cy="4419600"/>
          </a:xfrm>
          <a:prstGeom prst="rect">
            <a:avLst/>
          </a:prstGeom>
          <a:noFill/>
          <a:ln w="9525">
            <a:noFill/>
            <a:miter lim="800000"/>
            <a:headEnd/>
            <a:tailEnd/>
          </a:ln>
          <a:effectLst/>
        </p:spPr>
      </p:pic>
      <p:sp>
        <p:nvSpPr>
          <p:cNvPr id="2" name="CasetăText 1"/>
          <p:cNvSpPr txBox="1"/>
          <p:nvPr/>
        </p:nvSpPr>
        <p:spPr>
          <a:xfrm>
            <a:off x="1676400" y="5410200"/>
            <a:ext cx="5715000" cy="1200329"/>
          </a:xfrm>
          <a:prstGeom prst="rect">
            <a:avLst/>
          </a:prstGeom>
          <a:noFill/>
        </p:spPr>
        <p:txBody>
          <a:bodyPr wrap="square" rtlCol="0">
            <a:spAutoFit/>
          </a:bodyPr>
          <a:lstStyle/>
          <a:p>
            <a:r>
              <a:rPr lang="en-US" sz="2400" dirty="0" smtClean="0"/>
              <a:t>BI, 44 </a:t>
            </a:r>
            <a:r>
              <a:rPr lang="en-US" sz="2400" dirty="0" err="1" smtClean="0"/>
              <a:t>ani</a:t>
            </a:r>
            <a:r>
              <a:rPr lang="en-US" sz="2400" dirty="0" smtClean="0"/>
              <a:t>, HTA grad II, DZ tip II</a:t>
            </a:r>
          </a:p>
          <a:p>
            <a:r>
              <a:rPr lang="en-US" sz="2400" dirty="0"/>
              <a:t>Clinic: </a:t>
            </a:r>
            <a:r>
              <a:rPr lang="en-US" sz="2400" dirty="0" err="1" smtClean="0"/>
              <a:t>asimptomatic</a:t>
            </a:r>
            <a:endParaRPr lang="ro-RO" sz="2400" dirty="0"/>
          </a:p>
          <a:p>
            <a:r>
              <a:rPr lang="en-US" sz="2400" dirty="0" smtClean="0"/>
              <a:t>EKG: </a:t>
            </a:r>
            <a:r>
              <a:rPr lang="en-US" sz="2400" dirty="0" err="1" smtClean="0"/>
              <a:t>ritm</a:t>
            </a:r>
            <a:r>
              <a:rPr lang="en-US" sz="2400" dirty="0"/>
              <a:t> </a:t>
            </a:r>
            <a:r>
              <a:rPr lang="en-US" sz="2400" dirty="0" err="1" smtClean="0"/>
              <a:t>sinusal</a:t>
            </a:r>
            <a:r>
              <a:rPr lang="en-US" sz="2400" dirty="0" smtClean="0"/>
              <a:t>, 75/min, BRS major</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nie">
  <a:themeElements>
    <a:clrScheme name="Custom 3">
      <a:dk1>
        <a:sysClr val="windowText" lastClr="000000"/>
      </a:dk1>
      <a:lt1>
        <a:sysClr val="window" lastClr="FFFFFF"/>
      </a:lt1>
      <a:dk2>
        <a:srgbClr val="921C08"/>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ani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ni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FF747C5C-A8E8-4833-9E55-3D08FE4E487A}"/>
    </a:ext>
  </a:extLst>
</a:theme>
</file>

<file path=docProps/app.xml><?xml version="1.0" encoding="utf-8"?>
<Properties xmlns="http://schemas.openxmlformats.org/officeDocument/2006/extended-properties" xmlns:vt="http://schemas.openxmlformats.org/officeDocument/2006/docPropsVTypes">
  <Template>Sanie</Template>
  <TotalTime>611</TotalTime>
  <Words>1717</Words>
  <Application>Microsoft Office PowerPoint</Application>
  <PresentationFormat>On-screen Show (4:3)</PresentationFormat>
  <Paragraphs>176</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Sanie</vt:lpstr>
      <vt:lpstr>Screeningul aterosclerozei subclinice – ce spun ghidurile?</vt:lpstr>
      <vt:lpstr>Slide 2</vt:lpstr>
      <vt:lpstr>Slide 3</vt:lpstr>
      <vt:lpstr>Slide 4</vt:lpstr>
      <vt:lpstr>Slide 5</vt:lpstr>
      <vt:lpstr>Slide 6</vt:lpstr>
      <vt:lpstr>Slide 7</vt:lpstr>
      <vt:lpstr>Slide 8</vt:lpstr>
      <vt:lpstr>Slide 9</vt:lpstr>
      <vt:lpstr>Slide 10</vt:lpstr>
      <vt:lpstr>Ecografic: VS hipertrofiat concentric, SIV=14.5mm, PP=14mm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Concluzie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Guseu</dc:creator>
  <cp:lastModifiedBy>Mircea</cp:lastModifiedBy>
  <cp:revision>116</cp:revision>
  <dcterms:created xsi:type="dcterms:W3CDTF">2016-02-14T21:30:43Z</dcterms:created>
  <dcterms:modified xsi:type="dcterms:W3CDTF">2016-11-24T09:39:30Z</dcterms:modified>
</cp:coreProperties>
</file>