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73" r:id="rId2"/>
    <p:sldId id="257" r:id="rId3"/>
    <p:sldId id="259" r:id="rId4"/>
    <p:sldId id="260" r:id="rId5"/>
    <p:sldId id="262" r:id="rId6"/>
    <p:sldId id="297" r:id="rId7"/>
    <p:sldId id="298" r:id="rId8"/>
    <p:sldId id="299" r:id="rId9"/>
    <p:sldId id="300" r:id="rId10"/>
    <p:sldId id="275" r:id="rId11"/>
    <p:sldId id="277" r:id="rId12"/>
    <p:sldId id="304" r:id="rId13"/>
    <p:sldId id="263" r:id="rId14"/>
    <p:sldId id="264" r:id="rId15"/>
    <p:sldId id="265" r:id="rId16"/>
    <p:sldId id="266" r:id="rId17"/>
    <p:sldId id="301" r:id="rId18"/>
    <p:sldId id="302" r:id="rId19"/>
    <p:sldId id="290" r:id="rId20"/>
    <p:sldId id="291" r:id="rId21"/>
    <p:sldId id="303" r:id="rId22"/>
    <p:sldId id="274" r:id="rId23"/>
    <p:sldId id="286" r:id="rId24"/>
    <p:sldId id="267" r:id="rId25"/>
    <p:sldId id="278" r:id="rId26"/>
    <p:sldId id="279" r:id="rId27"/>
    <p:sldId id="280" r:id="rId28"/>
    <p:sldId id="281" r:id="rId29"/>
    <p:sldId id="282" r:id="rId30"/>
    <p:sldId id="283" r:id="rId31"/>
    <p:sldId id="268" r:id="rId32"/>
    <p:sldId id="269" r:id="rId33"/>
    <p:sldId id="285" r:id="rId34"/>
    <p:sldId id="270" r:id="rId35"/>
    <p:sldId id="305" r:id="rId36"/>
    <p:sldId id="306" r:id="rId37"/>
    <p:sldId id="307" r:id="rId38"/>
    <p:sldId id="308" r:id="rId39"/>
    <p:sldId id="293" r:id="rId40"/>
    <p:sldId id="271" r:id="rId41"/>
    <p:sldId id="287" r:id="rId42"/>
    <p:sldId id="288" r:id="rId43"/>
    <p:sldId id="310" r:id="rId44"/>
    <p:sldId id="272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276-BAEB-4E9B-B92D-4CFFC05AB7D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7C8E4-AEFA-4B05-9C01-BCAC2207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44618"/>
            <a:ext cx="8305800" cy="1731982"/>
          </a:xfrm>
        </p:spPr>
        <p:txBody>
          <a:bodyPr/>
          <a:lstStyle/>
          <a:p>
            <a:r>
              <a:rPr lang="en-US" dirty="0" smtClean="0"/>
              <a:t>Cum </a:t>
            </a:r>
            <a:r>
              <a:rPr lang="en-US" dirty="0" err="1" smtClean="0"/>
              <a:t>eva</a:t>
            </a:r>
            <a:r>
              <a:rPr lang="ro-RO" dirty="0" smtClean="0"/>
              <a:t>luăm ateroscleroza asimptomatică?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Magda </a:t>
            </a:r>
            <a:r>
              <a:rPr lang="en-US" dirty="0" err="1" smtClean="0"/>
              <a:t>Mitu</a:t>
            </a:r>
            <a:r>
              <a:rPr lang="ro-RO" dirty="0" smtClean="0"/>
              <a:t>, Ph.D.</a:t>
            </a:r>
          </a:p>
          <a:p>
            <a:r>
              <a:rPr lang="ro-RO" dirty="0" smtClean="0"/>
              <a:t>PROVAS IV, Timișoara,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2985965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>
                <a:latin typeface="+mj-lt"/>
              </a:rPr>
              <a:t>Este necesară evaluarea riscului cardiovascular?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 bwMode="auto">
          <a:xfrm>
            <a:off x="3155950" y="773755"/>
            <a:ext cx="5835650" cy="57163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504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6" name="Picture 4" descr="Slid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3519"/>
            <a:ext cx="4245708" cy="31842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3" y="2020032"/>
            <a:ext cx="4458677" cy="3313968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Persoanele cu riscul cel mai înalt au beneficiile cele mai evidente în urma intervențiilor asupra FR</a:t>
            </a:r>
          </a:p>
          <a:p>
            <a:pPr marL="0" indent="0" algn="ctr">
              <a:buNone/>
            </a:pPr>
            <a:r>
              <a:rPr lang="ro-RO" dirty="0" smtClean="0"/>
              <a:t>DAR</a:t>
            </a:r>
          </a:p>
          <a:p>
            <a:r>
              <a:rPr lang="ro-RO" dirty="0" smtClean="0"/>
              <a:t>Cele mai multe decese în populație apar la indivizi cu nivele mai reduse de risc deoarece sunt cei mai numeroși!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7847" y="5410200"/>
            <a:ext cx="7745505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dirty="0" smtClean="0"/>
              <a:t>Strategia aplicată persoanelor cu risc înalt trebuie completată cu măsuri la nivel populațional care să încurajeze un stil de viață sănătos și să scadă 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7847" y="5410200"/>
            <a:ext cx="7745505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dirty="0" smtClean="0"/>
              <a:t>Strategia aplicată persoanelor cu risc înalt trebuie completată cu măsuri la nivel populațional care să încurajeze un stil de viață sănătos și să scadă FR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95600"/>
            <a:ext cx="7745505" cy="11044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o-RO" dirty="0" smtClean="0"/>
              <a:t>Riscul CV este un </a:t>
            </a:r>
            <a:r>
              <a:rPr lang="ro-RO" dirty="0" smtClean="0">
                <a:latin typeface="Book Antiqua"/>
              </a:rPr>
              <a:t>″continuum″, nu se poate defini o valoare prag de la care se indică tratament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2012 European Guidelines on Cardiovascular Disease Prevention in Clinical Practice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235231" cy="6824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629400" y="2040896"/>
            <a:ext cx="2667000" cy="435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>
                <a:solidFill>
                  <a:srgbClr val="FF0000"/>
                </a:solidFill>
                <a:latin typeface="+mj-lt"/>
              </a:rPr>
              <a:t>Colesterol </a:t>
            </a:r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꞊ 228 mg%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rial"/>
              </a:rPr>
              <a:t> (</a:t>
            </a:r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5,89 mmol/L)</a:t>
            </a:r>
          </a:p>
          <a:p>
            <a:r>
              <a:rPr lang="ro-RO" dirty="0" smtClean="0">
                <a:latin typeface="+mj-lt"/>
                <a:cs typeface="Arial"/>
              </a:rPr>
              <a:t>HDL ꞊ 42 mg% (1,08 mmol/L)</a:t>
            </a:r>
          </a:p>
          <a:p>
            <a:r>
              <a:rPr lang="ro-RO" dirty="0" smtClean="0">
                <a:latin typeface="+mj-lt"/>
                <a:cs typeface="Arial"/>
              </a:rPr>
              <a:t>Trigliceride ꞊ 73 mg% (0,82 mmol/L)</a:t>
            </a:r>
          </a:p>
          <a:p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LDL ꞊ 171 mg% (4,42 mmol/L)</a:t>
            </a:r>
          </a:p>
          <a:p>
            <a:r>
              <a:rPr lang="ro-RO" dirty="0" smtClean="0">
                <a:solidFill>
                  <a:schemeClr val="tx1"/>
                </a:solidFill>
                <a:latin typeface="+mj-lt"/>
                <a:cs typeface="Arial"/>
              </a:rPr>
              <a:t>TAS = 150 mmHg</a:t>
            </a:r>
          </a:p>
          <a:p>
            <a:pPr marL="0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3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2012 European Guidelines on Cardiovascular Disease Prevention in Clinical Practice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69" y="0"/>
            <a:ext cx="6235231" cy="6824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5029200" y="3369304"/>
            <a:ext cx="533400" cy="2882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399" y="3369304"/>
            <a:ext cx="8382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B.I., 57 ani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15000" y="3513452"/>
            <a:ext cx="1981200" cy="1441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2012 European Guidelines on Cardiovascular Disease Prevention in Clinical Practice 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0030" y="1943547"/>
            <a:ext cx="2527770" cy="1409253"/>
          </a:xfrm>
        </p:spPr>
        <p:txBody>
          <a:bodyPr/>
          <a:lstStyle/>
          <a:p>
            <a:r>
              <a:rPr lang="ro-RO" dirty="0" smtClean="0">
                <a:latin typeface="+mj-lt"/>
              </a:rPr>
              <a:t>SCORE </a:t>
            </a:r>
            <a:r>
              <a:rPr lang="ro-RO" dirty="0" smtClean="0">
                <a:latin typeface="+mj-lt"/>
                <a:cs typeface="Arial"/>
              </a:rPr>
              <a:t>꞊ 4</a:t>
            </a:r>
          </a:p>
          <a:p>
            <a:r>
              <a:rPr lang="ro-RO" dirty="0" smtClean="0">
                <a:latin typeface="+mj-lt"/>
                <a:cs typeface="Arial"/>
              </a:rPr>
              <a:t>Risc CV moderat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235231" cy="6824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3962400" y="3369304"/>
            <a:ext cx="533400" cy="2882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0030" y="1943547"/>
            <a:ext cx="2527770" cy="1409253"/>
          </a:xfrm>
        </p:spPr>
        <p:txBody>
          <a:bodyPr/>
          <a:lstStyle/>
          <a:p>
            <a:r>
              <a:rPr lang="ro-RO" dirty="0" smtClean="0">
                <a:latin typeface="+mj-lt"/>
              </a:rPr>
              <a:t>SCORE </a:t>
            </a:r>
            <a:r>
              <a:rPr lang="ro-RO" dirty="0" smtClean="0">
                <a:latin typeface="+mj-lt"/>
                <a:cs typeface="Arial"/>
              </a:rPr>
              <a:t>꞊ 4</a:t>
            </a:r>
          </a:p>
          <a:p>
            <a:r>
              <a:rPr lang="ro-RO" dirty="0" smtClean="0">
                <a:latin typeface="+mj-lt"/>
                <a:cs typeface="Arial"/>
              </a:rPr>
              <a:t>Risc CV moderat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235231" cy="6824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3962400" y="3369304"/>
            <a:ext cx="533400" cy="2882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4267200" cy="65307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44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62400" y="3369304"/>
            <a:ext cx="533400" cy="2882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17" y="228599"/>
            <a:ext cx="5251583" cy="6359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05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62400" y="3369304"/>
            <a:ext cx="533400" cy="2882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958"/>
            <a:ext cx="8991600" cy="61210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002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2016 ESC/EAS Guidelines for the management of dyslipidaemias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193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96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latin typeface="+mj-lt"/>
              </a:rPr>
              <a:t>Asimptomatic</a:t>
            </a:r>
          </a:p>
          <a:p>
            <a:r>
              <a:rPr lang="ro-RO" dirty="0"/>
              <a:t>HTA diagnosticată de 1 an, caracterizată prin valori intermitent crescute (TA max </a:t>
            </a:r>
            <a:r>
              <a:rPr lang="ro-RO" dirty="0">
                <a:cs typeface="Arial"/>
              </a:rPr>
              <a:t>꞊ 160/100 mmHg</a:t>
            </a:r>
            <a:r>
              <a:rPr lang="ro-RO" dirty="0" smtClean="0">
                <a:cs typeface="Arial"/>
              </a:rPr>
              <a:t>), tratat în ambulator cu indapamid și BCC</a:t>
            </a:r>
            <a:endParaRPr lang="ro-RO" dirty="0">
              <a:cs typeface="Arial"/>
            </a:endParaRPr>
          </a:p>
          <a:p>
            <a:r>
              <a:rPr lang="ro-RO" dirty="0" smtClean="0">
                <a:latin typeface="+mj-lt"/>
                <a:cs typeface="Arial"/>
              </a:rPr>
              <a:t>A.H.C.: </a:t>
            </a:r>
            <a:r>
              <a:rPr lang="ro-RO" dirty="0">
                <a:latin typeface="+mj-lt"/>
                <a:cs typeface="Arial"/>
              </a:rPr>
              <a:t>f</a:t>
            </a:r>
            <a:r>
              <a:rPr lang="ro-RO" dirty="0" smtClean="0">
                <a:latin typeface="+mj-lt"/>
                <a:cs typeface="Arial"/>
              </a:rPr>
              <a:t>ără semnificație</a:t>
            </a:r>
          </a:p>
          <a:p>
            <a:r>
              <a:rPr lang="ro-RO" dirty="0" smtClean="0">
                <a:latin typeface="+mj-lt"/>
                <a:cs typeface="Arial"/>
              </a:rPr>
              <a:t>A.P.P.: hepatita virală A în copilărie</a:t>
            </a:r>
          </a:p>
          <a:p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2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193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2016 ESC/EAS Guidelines for the management of dyslipidaemias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724400"/>
            <a:ext cx="15240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HDL </a:t>
            </a:r>
            <a:r>
              <a:rPr lang="en-US" sz="2000" dirty="0" smtClean="0">
                <a:latin typeface="+mj-lt"/>
                <a:cs typeface="Arial"/>
              </a:rPr>
              <a:t>꞊ 1,08 </a:t>
            </a:r>
            <a:r>
              <a:rPr lang="en-US" sz="2000" dirty="0" err="1" smtClean="0">
                <a:latin typeface="+mj-lt"/>
                <a:cs typeface="Arial"/>
              </a:rPr>
              <a:t>mmol</a:t>
            </a:r>
            <a:r>
              <a:rPr lang="en-US" sz="2000" dirty="0" smtClean="0">
                <a:latin typeface="+mj-lt"/>
                <a:cs typeface="Arial"/>
              </a:rPr>
              <a:t>/l (42 mg/</a:t>
            </a:r>
            <a:r>
              <a:rPr lang="en-US" sz="2000" dirty="0" err="1" smtClean="0">
                <a:latin typeface="+mj-lt"/>
                <a:cs typeface="Arial"/>
              </a:rPr>
              <a:t>dL</a:t>
            </a:r>
            <a:r>
              <a:rPr lang="en-US" sz="2000" dirty="0" smtClean="0">
                <a:latin typeface="+mj-lt"/>
                <a:cs typeface="Arial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7508" y="3200399"/>
            <a:ext cx="2031304" cy="315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193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2016 ESC/EAS Guidelines for the management of dyslipidaemias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724400"/>
            <a:ext cx="15240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HDL </a:t>
            </a:r>
            <a:r>
              <a:rPr lang="en-US" sz="2000" dirty="0" smtClean="0">
                <a:latin typeface="+mj-lt"/>
                <a:cs typeface="Arial"/>
              </a:rPr>
              <a:t>꞊ 1,08 </a:t>
            </a:r>
            <a:r>
              <a:rPr lang="en-US" sz="2000" dirty="0" err="1" smtClean="0">
                <a:latin typeface="+mj-lt"/>
                <a:cs typeface="Arial"/>
              </a:rPr>
              <a:t>mmol</a:t>
            </a:r>
            <a:r>
              <a:rPr lang="en-US" sz="2000" dirty="0" smtClean="0">
                <a:latin typeface="+mj-lt"/>
                <a:cs typeface="Arial"/>
              </a:rPr>
              <a:t>/l (42 mg/</a:t>
            </a:r>
            <a:r>
              <a:rPr lang="en-US" sz="2000" dirty="0" err="1" smtClean="0">
                <a:latin typeface="+mj-lt"/>
                <a:cs typeface="Arial"/>
              </a:rPr>
              <a:t>dL</a:t>
            </a:r>
            <a:r>
              <a:rPr lang="en-US" sz="2000" dirty="0" smtClean="0">
                <a:latin typeface="+mj-lt"/>
                <a:cs typeface="Arial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7508" y="3200399"/>
            <a:ext cx="2031304" cy="315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845"/>
            <a:ext cx="4267200" cy="65307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" name="Straight Arrow Connector 2"/>
          <p:cNvCxnSpPr/>
          <p:nvPr/>
        </p:nvCxnSpPr>
        <p:spPr>
          <a:xfrm flipV="1">
            <a:off x="5105400" y="5562600"/>
            <a:ext cx="838200" cy="4572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2050" name="Picture 2" descr="C:\Users\MacBook\Desktop\Documents\Curs Provas Iasi 11 mar 2016\bors ec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64" y="1600200"/>
            <a:ext cx="6473129" cy="5122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339764" y="1905000"/>
            <a:ext cx="79383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ABPM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762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12290" name="Picture 2" descr="C:\Users\MacBook\Desktop\Documents\Curs Provas Iasi 11 mar 2016\bors abp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 b="8676"/>
          <a:stretch/>
        </p:blipFill>
        <p:spPr bwMode="auto">
          <a:xfrm>
            <a:off x="152400" y="1352811"/>
            <a:ext cx="6650182" cy="4910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802582" y="1981200"/>
            <a:ext cx="2265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Ziua: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TAm ꞊ 129/75 mmHg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Sarcina hipertensivă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꞊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43,9% / 17,5%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Noaptea: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꞊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115/62 mmHg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Sarcină hipertensivă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꞊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43,8% / 6,3%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+mj-lt"/>
              </a:rPr>
              <a:t>Ecocardiografie</a:t>
            </a:r>
            <a:r>
              <a:rPr lang="en-US" dirty="0" smtClean="0">
                <a:latin typeface="+mj-lt"/>
              </a:rPr>
              <a:t> 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2819400"/>
            <a:ext cx="32766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SIV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꞊ 1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Arial"/>
              </a:rPr>
              <a:t>5 mm</a:t>
            </a:r>
            <a:endParaRPr lang="ro-RO" sz="22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+mj-lt"/>
                <a:cs typeface="Arial"/>
              </a:rPr>
              <a:t>PPVS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꞊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Arial"/>
              </a:rPr>
              <a:t>14 mm</a:t>
            </a:r>
            <a:endParaRPr lang="ro-RO" sz="22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Masa VS indexata ꞊ 156,22  g/m2 (&gt; 115)</a:t>
            </a:r>
          </a:p>
          <a:p>
            <a:r>
              <a:rPr lang="en-US" sz="2200" dirty="0" smtClean="0">
                <a:latin typeface="+mj-lt"/>
                <a:cs typeface="Arial"/>
              </a:rPr>
              <a:t>FE </a:t>
            </a:r>
            <a:r>
              <a:rPr lang="ro-RO" sz="2200" dirty="0" smtClean="0">
                <a:latin typeface="+mj-lt"/>
                <a:cs typeface="Arial"/>
              </a:rPr>
              <a:t>꞊ </a:t>
            </a:r>
            <a:r>
              <a:rPr lang="en-US" sz="2200" dirty="0" smtClean="0">
                <a:latin typeface="+mj-lt"/>
                <a:cs typeface="Arial"/>
              </a:rPr>
              <a:t>62%</a:t>
            </a:r>
            <a:endParaRPr lang="ro-RO" sz="2200" dirty="0" smtClean="0">
              <a:latin typeface="+mj-lt"/>
              <a:cs typeface="Arial"/>
            </a:endParaRPr>
          </a:p>
          <a:p>
            <a:r>
              <a:rPr lang="en-US" sz="2200" dirty="0" smtClean="0">
                <a:latin typeface="+mj-lt"/>
                <a:cs typeface="Arial"/>
              </a:rPr>
              <a:t>FS </a:t>
            </a:r>
            <a:r>
              <a:rPr lang="ro-RO" sz="2200" dirty="0" smtClean="0">
                <a:latin typeface="+mj-lt"/>
                <a:cs typeface="Arial"/>
              </a:rPr>
              <a:t>꞊ </a:t>
            </a:r>
            <a:r>
              <a:rPr lang="en-US" sz="2200" dirty="0" smtClean="0">
                <a:latin typeface="+mj-lt"/>
                <a:cs typeface="Arial"/>
              </a:rPr>
              <a:t>34%</a:t>
            </a:r>
            <a:endParaRPr lang="ro-RO" sz="2200" dirty="0" smtClean="0">
              <a:latin typeface="+mj-lt"/>
              <a:cs typeface="Arial"/>
            </a:endParaRPr>
          </a:p>
          <a:p>
            <a:r>
              <a:rPr lang="en-US" sz="2200" dirty="0" smtClean="0">
                <a:latin typeface="+mj-lt"/>
                <a:cs typeface="Arial"/>
              </a:rPr>
              <a:t>E/A </a:t>
            </a:r>
            <a:r>
              <a:rPr lang="ro-RO" sz="2200" dirty="0" smtClean="0">
                <a:latin typeface="+mj-lt"/>
                <a:cs typeface="Arial"/>
              </a:rPr>
              <a:t>꞊ </a:t>
            </a:r>
            <a:r>
              <a:rPr lang="en-US" sz="2200" dirty="0" smtClean="0">
                <a:latin typeface="+mj-lt"/>
                <a:cs typeface="Arial"/>
              </a:rPr>
              <a:t>0.87</a:t>
            </a:r>
            <a:endParaRPr lang="ro-RO" sz="2200" dirty="0" smtClean="0">
              <a:latin typeface="+mj-lt"/>
              <a:cs typeface="Arial"/>
            </a:endParaRP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sz="2200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sz="2200" dirty="0">
              <a:latin typeface="+mj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191000" y="3733800"/>
            <a:ext cx="4648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dirty="0" smtClean="0">
                <a:solidFill>
                  <a:srgbClr val="FF0000"/>
                </a:solidFill>
                <a:latin typeface="+mj-lt"/>
              </a:rPr>
              <a:t>HVS concentrică moderată</a:t>
            </a:r>
          </a:p>
          <a:p>
            <a:pPr marL="0" indent="0" algn="ctr">
              <a:buNone/>
            </a:pPr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(afectare de organ țintă)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9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Test de toleranță la glucoză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2819400"/>
            <a:ext cx="6629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dirty="0" smtClean="0">
                <a:latin typeface="+mj-lt"/>
              </a:rPr>
              <a:t>Glicemie a jeun </a:t>
            </a:r>
            <a:r>
              <a:rPr lang="ro-RO" sz="2200" dirty="0" smtClean="0">
                <a:latin typeface="+mj-lt"/>
                <a:cs typeface="Arial"/>
              </a:rPr>
              <a:t>꞊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112</a:t>
            </a:r>
            <a:r>
              <a:rPr lang="ro-RO" sz="2200" dirty="0" smtClean="0">
                <a:latin typeface="+mj-lt"/>
                <a:cs typeface="Arial"/>
              </a:rPr>
              <a:t> mg%</a:t>
            </a:r>
          </a:p>
          <a:p>
            <a:r>
              <a:rPr lang="ro-RO" sz="2200" dirty="0" smtClean="0">
                <a:latin typeface="+mj-lt"/>
                <a:cs typeface="Arial"/>
              </a:rPr>
              <a:t>Glicemie la 2 ore postprandial</a:t>
            </a:r>
            <a:r>
              <a:rPr lang="ro-RO" sz="2200" dirty="0">
                <a:latin typeface="+mj-lt"/>
                <a:cs typeface="Arial"/>
              </a:rPr>
              <a:t> ꞊</a:t>
            </a:r>
            <a:r>
              <a:rPr lang="ro-RO" sz="2200" dirty="0" smtClean="0">
                <a:latin typeface="+mj-lt"/>
                <a:cs typeface="Arial"/>
              </a:rPr>
              <a:t>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202</a:t>
            </a:r>
            <a:r>
              <a:rPr lang="ro-RO" sz="2200" dirty="0" smtClean="0">
                <a:latin typeface="+mj-lt"/>
                <a:cs typeface="Arial"/>
              </a:rPr>
              <a:t> mg%</a:t>
            </a:r>
          </a:p>
          <a:p>
            <a:r>
              <a:rPr lang="ro-RO" sz="2200" dirty="0" smtClean="0">
                <a:latin typeface="+mj-lt"/>
                <a:cs typeface="Arial"/>
              </a:rPr>
              <a:t>Glicozurie: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prezentă</a:t>
            </a: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sz="2200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0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Test de toleranță la glucoză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2819400"/>
            <a:ext cx="6629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dirty="0" smtClean="0">
                <a:latin typeface="+mj-lt"/>
              </a:rPr>
              <a:t>Glicemie a jeun </a:t>
            </a:r>
            <a:r>
              <a:rPr lang="ro-RO" sz="2200" dirty="0" smtClean="0">
                <a:latin typeface="+mj-lt"/>
                <a:cs typeface="Arial"/>
              </a:rPr>
              <a:t>꞊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112</a:t>
            </a:r>
            <a:r>
              <a:rPr lang="ro-RO" sz="2200" dirty="0" smtClean="0">
                <a:latin typeface="+mj-lt"/>
                <a:cs typeface="Arial"/>
              </a:rPr>
              <a:t> mg%</a:t>
            </a:r>
          </a:p>
          <a:p>
            <a:r>
              <a:rPr lang="ro-RO" sz="2200" dirty="0" smtClean="0">
                <a:latin typeface="+mj-lt"/>
                <a:cs typeface="Arial"/>
              </a:rPr>
              <a:t>Glicemie la 2 ore postprandial</a:t>
            </a:r>
            <a:r>
              <a:rPr lang="ro-RO" sz="2200" dirty="0">
                <a:latin typeface="+mj-lt"/>
                <a:cs typeface="Arial"/>
              </a:rPr>
              <a:t> ꞊</a:t>
            </a:r>
            <a:r>
              <a:rPr lang="ro-RO" sz="2200" dirty="0" smtClean="0">
                <a:latin typeface="+mj-lt"/>
                <a:cs typeface="Arial"/>
              </a:rPr>
              <a:t> </a:t>
            </a:r>
            <a:r>
              <a:rPr lang="ro-RO" sz="2200" dirty="0" smtClean="0">
                <a:solidFill>
                  <a:srgbClr val="FF0000"/>
                </a:solidFill>
                <a:latin typeface="+mj-lt"/>
                <a:cs typeface="Arial"/>
              </a:rPr>
              <a:t>202</a:t>
            </a:r>
            <a:r>
              <a:rPr lang="ro-RO" sz="2200" dirty="0" smtClean="0">
                <a:latin typeface="+mj-lt"/>
                <a:cs typeface="Arial"/>
              </a:rPr>
              <a:t> mg%</a:t>
            </a:r>
          </a:p>
          <a:p>
            <a:r>
              <a:rPr lang="ro-RO" sz="2200" dirty="0" smtClean="0">
                <a:latin typeface="+mj-lt"/>
                <a:cs typeface="Arial"/>
              </a:rPr>
              <a:t>Glicozurie: prezentă</a:t>
            </a:r>
          </a:p>
          <a:p>
            <a:pPr marL="411480" lvl="1" indent="0">
              <a:buNone/>
            </a:pPr>
            <a:endParaRPr lang="ro-RO" dirty="0" smtClean="0">
              <a:latin typeface="+mj-lt"/>
              <a:cs typeface="A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19200" y="4305300"/>
            <a:ext cx="64008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dirty="0" smtClean="0">
                <a:solidFill>
                  <a:srgbClr val="FF0000"/>
                </a:solidFill>
                <a:latin typeface="+mj-lt"/>
              </a:rPr>
              <a:t>Diabet zaharat tip 2 obez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ro-RO" sz="2800" dirty="0" smtClean="0">
                <a:solidFill>
                  <a:srgbClr val="FF0000"/>
                </a:solidFill>
                <a:latin typeface="+mj-lt"/>
              </a:rPr>
              <a:t>IMC=31,1)</a:t>
            </a:r>
            <a:endParaRPr lang="ro-RO" sz="28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marL="411480" lvl="1" indent="0" algn="ctr">
              <a:buFont typeface="Wingdings" pitchFamily="2" charset="2"/>
              <a:buNone/>
            </a:pPr>
            <a:endParaRPr lang="ro-RO" sz="28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algn="ctr"/>
            <a:endParaRPr lang="ro-RO" sz="28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lvl="1" algn="ctr"/>
            <a:endParaRPr lang="ro-RO" sz="280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14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845"/>
            <a:ext cx="4267200" cy="65307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1" name="Straight Arrow Connector 10"/>
          <p:cNvCxnSpPr/>
          <p:nvPr/>
        </p:nvCxnSpPr>
        <p:spPr>
          <a:xfrm flipV="1">
            <a:off x="3429000" y="5562600"/>
            <a:ext cx="838200" cy="4572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48100" y="2971800"/>
            <a:ext cx="228600" cy="4572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48100" y="3429000"/>
            <a:ext cx="342900" cy="20574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9128148" cy="3600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Stratificarea riscului cardiovascular global al HTA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5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9128148" cy="3600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Riscul cardiovascular global al pacientului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4572000" y="5637746"/>
            <a:ext cx="3048000" cy="72824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4267200"/>
          </a:xfrm>
        </p:spPr>
        <p:txBody>
          <a:bodyPr>
            <a:normAutofit lnSpcReduction="10000"/>
          </a:bodyPr>
          <a:lstStyle/>
          <a:p>
            <a:r>
              <a:rPr lang="ro-RO" dirty="0" smtClean="0">
                <a:latin typeface="+mj-lt"/>
              </a:rPr>
              <a:t>Asimptomatic</a:t>
            </a:r>
          </a:p>
          <a:p>
            <a:r>
              <a:rPr lang="ro-RO" dirty="0" smtClean="0">
                <a:latin typeface="+mj-lt"/>
              </a:rPr>
              <a:t>HTA diagnosticată de 1 an, caracterizată prin valori intermitent crescute (TA max </a:t>
            </a:r>
            <a:r>
              <a:rPr lang="ro-RO" dirty="0" smtClean="0">
                <a:latin typeface="+mj-lt"/>
                <a:cs typeface="Arial"/>
              </a:rPr>
              <a:t>꞊ 150/100 mmHg)</a:t>
            </a:r>
            <a:r>
              <a:rPr lang="en-US" dirty="0" smtClean="0">
                <a:latin typeface="+mj-lt"/>
                <a:cs typeface="Arial"/>
              </a:rPr>
              <a:t>, </a:t>
            </a:r>
            <a:r>
              <a:rPr lang="ro-RO" dirty="0" smtClean="0">
                <a:latin typeface="+mj-lt"/>
                <a:cs typeface="Arial"/>
              </a:rPr>
              <a:t>tratat în ambulator cu indapamid și BCC</a:t>
            </a:r>
          </a:p>
          <a:p>
            <a:r>
              <a:rPr lang="ro-RO" dirty="0" smtClean="0">
                <a:latin typeface="+mj-lt"/>
                <a:cs typeface="Arial"/>
              </a:rPr>
              <a:t>A.H.C.: </a:t>
            </a:r>
            <a:r>
              <a:rPr lang="ro-RO" dirty="0">
                <a:latin typeface="+mj-lt"/>
                <a:cs typeface="Arial"/>
              </a:rPr>
              <a:t>f</a:t>
            </a:r>
            <a:r>
              <a:rPr lang="ro-RO" dirty="0" smtClean="0">
                <a:latin typeface="+mj-lt"/>
                <a:cs typeface="Arial"/>
              </a:rPr>
              <a:t>ără semnificație</a:t>
            </a:r>
          </a:p>
          <a:p>
            <a:r>
              <a:rPr lang="ro-RO" dirty="0" smtClean="0">
                <a:latin typeface="+mj-lt"/>
                <a:cs typeface="Arial"/>
              </a:rPr>
              <a:t>A.P.P.: hepatita virală A în copilărie</a:t>
            </a:r>
          </a:p>
          <a:p>
            <a:r>
              <a:rPr lang="ro-RO" dirty="0" smtClean="0">
                <a:latin typeface="+mj-lt"/>
                <a:cs typeface="Arial"/>
              </a:rPr>
              <a:t>C.V.M.: </a:t>
            </a:r>
          </a:p>
          <a:p>
            <a:pPr lvl="1"/>
            <a:r>
              <a:rPr lang="ro-RO" dirty="0" smtClean="0">
                <a:latin typeface="+mj-lt"/>
                <a:cs typeface="Arial"/>
              </a:rPr>
              <a:t>șofer</a:t>
            </a:r>
          </a:p>
          <a:p>
            <a:pPr lvl="1"/>
            <a:r>
              <a:rPr lang="ro-RO" dirty="0" smtClean="0">
                <a:latin typeface="+mj-lt"/>
                <a:cs typeface="Arial"/>
              </a:rPr>
              <a:t>Fost fumător (a renunțat la fumat în urmă cu peste 10 ani)</a:t>
            </a:r>
          </a:p>
          <a:p>
            <a:pPr lvl="1"/>
            <a:r>
              <a:rPr lang="ro-RO" dirty="0" smtClean="0">
                <a:latin typeface="+mj-lt"/>
                <a:cs typeface="Arial"/>
              </a:rPr>
              <a:t>Neagă consumul de alcool</a:t>
            </a: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3600" smtClean="0"/>
              <a:t>B.I., sex M, 57 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4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5375"/>
            <a:ext cx="6934200" cy="57626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09600" y="648147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Teste de screening al aterosclerozei asimptomatice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00600" y="2590800"/>
            <a:ext cx="3607741" cy="647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o-RO" sz="2800" dirty="0" smtClean="0">
                <a:latin typeface="+mj-lt"/>
              </a:rPr>
              <a:t>Indice gleznă-braț</a:t>
            </a:r>
            <a:endParaRPr lang="ro-RO" sz="2800" dirty="0" smtClean="0">
              <a:latin typeface="+mj-lt"/>
              <a:cs typeface="Arial"/>
            </a:endParaRPr>
          </a:p>
          <a:p>
            <a:pPr marL="411480" lvl="1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+mj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79929" y="3352800"/>
            <a:ext cx="3154471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dirty="0" smtClean="0">
                <a:solidFill>
                  <a:schemeClr val="tx1"/>
                </a:solidFill>
                <a:latin typeface="+mj-lt"/>
              </a:rPr>
              <a:t>MI drept </a:t>
            </a:r>
            <a:r>
              <a:rPr lang="ro-RO" sz="2200" dirty="0" smtClean="0">
                <a:solidFill>
                  <a:schemeClr val="tx1"/>
                </a:solidFill>
                <a:latin typeface="+mj-lt"/>
                <a:cs typeface="Arial"/>
              </a:rPr>
              <a:t>꞊ 1,15</a:t>
            </a:r>
          </a:p>
          <a:p>
            <a:r>
              <a:rPr lang="ro-RO" sz="2200" dirty="0" smtClean="0">
                <a:solidFill>
                  <a:schemeClr val="tx1"/>
                </a:solidFill>
                <a:latin typeface="+mj-lt"/>
                <a:cs typeface="Arial"/>
              </a:rPr>
              <a:t>MI stâng ꞊ 1,12</a:t>
            </a: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endParaRPr lang="ro-RO" sz="2200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pPr lvl="1"/>
            <a:endParaRPr lang="ro-RO" dirty="0" smtClean="0">
              <a:solidFill>
                <a:schemeClr val="tx1"/>
              </a:solidFill>
              <a:latin typeface="+mj-lt"/>
              <a:cs typeface="Arial"/>
            </a:endParaRPr>
          </a:p>
          <a:p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http://m4.wyanokecdn.com/cf024d86d34d2901fd923df62bb98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371725"/>
            <a:ext cx="4286250" cy="4181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31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096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800" dirty="0" smtClean="0">
                <a:latin typeface="+mj-lt"/>
              </a:rPr>
              <a:t>Ecografie carotidiană</a:t>
            </a:r>
            <a:endParaRPr lang="ro-RO" sz="28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3985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10242" name="Picture 2" descr="C:\Users\MacBook\Desktop\Documents\Curs Provas Iasi 11 mar 2016\Eco carotide Bors\3453\I2016022309495778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29200" cy="3771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4" name="Picture 4" descr="C:\Users\MacBook\Desktop\Documents\Curs Provas Iasi 11 mar 2016\Eco carotide Bors\3453\I20160223094956740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838700" cy="3629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3" name="Picture 3" descr="C:\Users\MacBook\Desktop\Documents\Curs Provas Iasi 11 mar 2016\Eco carotide Bors\3453\I20160223094957655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572000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57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096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800" dirty="0" smtClean="0">
                <a:latin typeface="+mj-lt"/>
              </a:rPr>
              <a:t>Ecografie carotidiană</a:t>
            </a:r>
            <a:endParaRPr lang="ro-RO" sz="28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sz="2800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3985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10242" name="Picture 2" descr="C:\Users\MacBook\Desktop\Documents\Curs Provas Iasi 11 mar 2016\Eco carotide Bors\3453\I2016022309495778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29200" cy="3771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4" name="Picture 4" descr="C:\Users\MacBook\Desktop\Documents\Curs Provas Iasi 11 mar 2016\Eco carotide Bors\3453\I20160223094956740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838700" cy="3629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3" name="Picture 3" descr="C:\Users\MacBook\Desktop\Documents\Curs Provas Iasi 11 mar 2016\Eco carotide Bors\3453\I20160223094957655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572000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28194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>
                <a:latin typeface="+mj-lt"/>
              </a:rPr>
              <a:t>Îngroșare endotelială 1,4 mm la bifurcația carotidiană dreaptă</a:t>
            </a:r>
          </a:p>
          <a:p>
            <a:r>
              <a:rPr lang="ro-RO" dirty="0" smtClean="0">
                <a:latin typeface="+mj-lt"/>
                <a:cs typeface="Arial"/>
              </a:rPr>
              <a:t>Plăci calcificate (nestenozante) în porțiunea inițială a ACI drepte</a:t>
            </a:r>
          </a:p>
          <a:p>
            <a:r>
              <a:rPr lang="ro-RO" dirty="0" smtClean="0">
                <a:latin typeface="+mj-lt"/>
                <a:cs typeface="Arial"/>
              </a:rPr>
              <a:t>Plăci calcificate la bifurcația carotidiană stângă și porțiunea inițială a ACI stângi</a:t>
            </a: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03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133600"/>
            <a:ext cx="3392826" cy="6472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Aprecierea stiffnessului arterial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6" y="636366"/>
            <a:ext cx="5522574" cy="62216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3505200" y="2286000"/>
            <a:ext cx="2286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5562600"/>
            <a:ext cx="2286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2743200"/>
            <a:ext cx="3259015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Evidențierea modificărilor cu impact asupra riscului CV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"/>
          <a:stretch/>
        </p:blipFill>
        <p:spPr bwMode="auto">
          <a:xfrm>
            <a:off x="3335215" y="1752600"/>
            <a:ext cx="5656385" cy="472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40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2016 ESC/EAS Guidelines for the management of dyslipidaemias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1" y="1447800"/>
            <a:ext cx="5486400" cy="48452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76200" y="2743200"/>
            <a:ext cx="3259015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Evidențierea modificărilor cu impact asupra riscului CV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6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964323"/>
            <a:ext cx="3720656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Tehnicile imagistice în detectarea aterosclerozei asimptomatice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410200" cy="53007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63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53425" cy="36075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77452" y="1066800"/>
            <a:ext cx="873794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o-RO" dirty="0" smtClean="0">
                <a:latin typeface="+mj-lt"/>
              </a:rPr>
              <a:t>Tehnici imagistice în detectarea aterosclerozei asimptomatice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0" y="5562600"/>
            <a:ext cx="312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5943600"/>
            <a:ext cx="525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1524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737948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Tehnici imagistice în detectarea aterosclerozei asimptomatice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pic>
        <p:nvPicPr>
          <p:cNvPr id="9" name="Picture 1" descr="RF_ESC_2013 ESH_ESC ARTERIAL HYPERTENSION for web.005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8813" r="2947" b="40594"/>
          <a:stretch/>
        </p:blipFill>
        <p:spPr bwMode="auto">
          <a:xfrm>
            <a:off x="288098" y="2473891"/>
            <a:ext cx="8580329" cy="27839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31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+mj-lt"/>
              </a:rPr>
              <a:t>Examen fizic:</a:t>
            </a:r>
          </a:p>
          <a:p>
            <a:pPr lvl="1"/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Obezitate gradul I (IMC ꞊ 31,1, CT</a:t>
            </a:r>
            <a:r>
              <a:rPr lang="ro-RO" dirty="0">
                <a:solidFill>
                  <a:srgbClr val="FF0000"/>
                </a:solidFill>
                <a:latin typeface="+mj-lt"/>
                <a:cs typeface="Arial"/>
              </a:rPr>
              <a:t> ꞊ </a:t>
            </a:r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110 cm)</a:t>
            </a:r>
          </a:p>
          <a:p>
            <a:pPr lvl="1"/>
            <a:r>
              <a:rPr lang="ro-RO" dirty="0" smtClean="0">
                <a:latin typeface="+mj-lt"/>
                <a:cs typeface="Arial"/>
              </a:rPr>
              <a:t>TA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140/90 mmHg, FC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72/min</a:t>
            </a:r>
          </a:p>
          <a:p>
            <a:r>
              <a:rPr lang="ro-RO" dirty="0" smtClean="0">
                <a:latin typeface="+mj-lt"/>
                <a:cs typeface="Arial"/>
              </a:rPr>
              <a:t>Examenul fizic pe aparate și sisteme - normal</a:t>
            </a:r>
          </a:p>
          <a:p>
            <a:pPr marL="411480" lvl="1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1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745505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dirty="0" smtClean="0">
                <a:latin typeface="+mj-lt"/>
                <a:cs typeface="Arial"/>
              </a:rPr>
              <a:t>Factorii care influențează prognosticul (înafara TA) utilizați în stratificarea riscului CV global</a:t>
            </a: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sz="22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05" y="1427634"/>
            <a:ext cx="5438895" cy="51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295400" y="22098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399" y="19812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14977" y="31242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14977" y="35052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400" y="47244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50292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14977" y="53340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398" y="57912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0" y="2069068"/>
            <a:ext cx="790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57 ani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1623591"/>
            <a:ext cx="4026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19999" y="2939534"/>
            <a:ext cx="1342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228 mg/dL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19999" y="3308866"/>
            <a:ext cx="1342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171 mg/dL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0" y="4495800"/>
            <a:ext cx="1342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114 mg/dL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4844534"/>
            <a:ext cx="13420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202 mg/dL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5193268"/>
            <a:ext cx="5886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31,1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5606534"/>
            <a:ext cx="8947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110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745505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dirty="0" smtClean="0">
                <a:latin typeface="+mj-lt"/>
                <a:cs typeface="Arial"/>
              </a:rPr>
              <a:t>Factorii care influențează prognosticul (înafara TA) utilizați în stratificarea riscului CV global</a:t>
            </a: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sz="22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43045" y="36576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9295" y="4180388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29" y="2032000"/>
            <a:ext cx="6477000" cy="4292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7655428" y="3472934"/>
            <a:ext cx="1175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156 g/m2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4612" y="3974068"/>
            <a:ext cx="4635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++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343400"/>
            <a:ext cx="9717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9,8 m/s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19295" y="4506105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2013 ESH/ESC Guidelines for the management of arterial hypertension 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745505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dirty="0" smtClean="0">
                <a:latin typeface="+mj-lt"/>
                <a:cs typeface="Arial"/>
              </a:rPr>
              <a:t>Factorii care influențează prognosticul (înafara TA) utilizați în stratificarea riscului CV global</a:t>
            </a: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sz="2200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85102" y="3200400"/>
            <a:ext cx="5047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50" y="1752600"/>
            <a:ext cx="6224650" cy="48837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982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447" y="685800"/>
            <a:ext cx="3110753" cy="11806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</a:t>
            </a:r>
            <a:r>
              <a:rPr lang="ro-RO" dirty="0" smtClean="0"/>
              <a:t>is</a:t>
            </a:r>
            <a:r>
              <a:rPr lang="en-US" dirty="0" smtClean="0"/>
              <a:t>c</a:t>
            </a:r>
            <a:r>
              <a:rPr lang="ro-RO" dirty="0" smtClean="0"/>
              <a:t> CV foarte înalt + afectare de organe țintă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-76200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595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The 2016 European Guidelines on Cardiovascular Disease Prevention in Clinical Practice </a:t>
            </a:r>
            <a:endParaRPr lang="en-US" sz="16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423647" y="685800"/>
            <a:ext cx="3110753" cy="1142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o-RO" dirty="0" smtClean="0"/>
              <a:t>Terapie nonfarmacologică + medicație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" y="2486025"/>
            <a:ext cx="4557583" cy="38385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5170"/>
            <a:ext cx="3140715" cy="47797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>
          <a:xfrm>
            <a:off x="3962400" y="1276127"/>
            <a:ext cx="1295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00" name="Group 24"/>
          <p:cNvGrpSpPr>
            <a:grpSpLocks/>
          </p:cNvGrpSpPr>
          <p:nvPr/>
        </p:nvGrpSpPr>
        <p:grpSpPr bwMode="auto">
          <a:xfrm>
            <a:off x="152400" y="1219200"/>
            <a:ext cx="8839200" cy="2346325"/>
            <a:chOff x="96" y="960"/>
            <a:chExt cx="5568" cy="1478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96" y="1008"/>
              <a:ext cx="768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PASUL 1</a:t>
              </a: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1248" y="960"/>
              <a:ext cx="4320" cy="4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ESTIMAREA RISCULUI CONFORM GRILELOR DE RISC</a:t>
              </a:r>
            </a:p>
            <a:p>
              <a:pPr algn="ctr"/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(FRAMINGHAM, SCORE)</a:t>
              </a: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1296" y="1584"/>
              <a:ext cx="1200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RISC SCAZUT</a:t>
              </a: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2784" y="1584"/>
              <a:ext cx="1200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RISC </a:t>
              </a:r>
              <a:r>
                <a:rPr lang="en-US" altLang="en-US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MODERAT</a:t>
              </a:r>
              <a:endPara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4368" y="1575"/>
              <a:ext cx="1200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RISC INALT</a:t>
              </a:r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1200" y="2112"/>
              <a:ext cx="1344" cy="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Evaluare periodica</a:t>
              </a: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4272" y="2016"/>
              <a:ext cx="1392" cy="4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Recomandari (stil de viata, medicatie)</a:t>
              </a:r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>
              <a:off x="1872" y="1488"/>
              <a:ext cx="30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1872" y="1488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3360" y="1488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4944" y="1488"/>
              <a:ext cx="0" cy="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1872" y="1824"/>
              <a:ext cx="0" cy="2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>
              <a:off x="4944" y="1824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5334000" y="2971800"/>
            <a:ext cx="0" cy="990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5808" name="Group 32"/>
          <p:cNvGrpSpPr>
            <a:grpSpLocks/>
          </p:cNvGrpSpPr>
          <p:nvPr/>
        </p:nvGrpSpPr>
        <p:grpSpPr bwMode="auto">
          <a:xfrm>
            <a:off x="152400" y="3454398"/>
            <a:ext cx="7924800" cy="3327402"/>
            <a:chOff x="96" y="2400"/>
            <a:chExt cx="4992" cy="2096"/>
          </a:xfrm>
        </p:grpSpPr>
        <p:grpSp>
          <p:nvGrpSpPr>
            <p:cNvPr id="75801" name="Group 25"/>
            <p:cNvGrpSpPr>
              <a:grpSpLocks/>
            </p:cNvGrpSpPr>
            <p:nvPr/>
          </p:nvGrpSpPr>
          <p:grpSpPr bwMode="auto">
            <a:xfrm>
              <a:off x="96" y="2775"/>
              <a:ext cx="4800" cy="1721"/>
              <a:chOff x="96" y="2775"/>
              <a:chExt cx="4800" cy="1721"/>
            </a:xfrm>
          </p:grpSpPr>
          <p:sp>
            <p:nvSpPr>
              <p:cNvPr id="75783" name="Text Box 7"/>
              <p:cNvSpPr txBox="1">
                <a:spLocks noChangeArrowheads="1"/>
              </p:cNvSpPr>
              <p:nvPr/>
            </p:nvSpPr>
            <p:spPr bwMode="auto">
              <a:xfrm>
                <a:off x="96" y="2775"/>
                <a:ext cx="768" cy="24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PASUL 2</a:t>
                </a:r>
              </a:p>
            </p:txBody>
          </p:sp>
          <p:sp>
            <p:nvSpPr>
              <p:cNvPr id="75790" name="Text Box 14"/>
              <p:cNvSpPr txBox="1">
                <a:spLocks noChangeArrowheads="1"/>
              </p:cNvSpPr>
              <p:nvPr/>
            </p:nvSpPr>
            <p:spPr bwMode="auto">
              <a:xfrm>
                <a:off x="2544" y="2785"/>
                <a:ext cx="1728" cy="42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TESTE ADITIONALE</a:t>
                </a:r>
              </a:p>
              <a:p>
                <a:pPr algn="ctr"/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clasa</a:t>
                </a:r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II</a:t>
                </a:r>
                <a:r>
                  <a:rPr lang="ro-RO" alt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B)</a:t>
                </a:r>
              </a:p>
            </p:txBody>
          </p:sp>
          <p:sp>
            <p:nvSpPr>
              <p:cNvPr id="75792" name="Text Box 16"/>
              <p:cNvSpPr txBox="1">
                <a:spLocks noChangeArrowheads="1"/>
              </p:cNvSpPr>
              <p:nvPr/>
            </p:nvSpPr>
            <p:spPr bwMode="auto">
              <a:xfrm>
                <a:off x="1872" y="3216"/>
                <a:ext cx="3024" cy="12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HDL colesterol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Status socio-economic redus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Istoric familial de BCV prematură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IMC și obezitatea de tip central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Scorul de calciu coronarian (CT)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Plăcile ats determinate la US carotidianaă</a:t>
                </a:r>
              </a:p>
              <a:p>
                <a:pPr algn="ctr"/>
                <a:r>
                  <a:rPr lang="ro-RO" altLang="en-US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Indicele gleznă-braț</a:t>
                </a:r>
                <a:endParaRPr lang="en-US" alt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4320" y="2976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 flipV="1">
              <a:off x="5088" y="2448"/>
              <a:ext cx="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804" name="Text Box 28"/>
            <p:cNvSpPr txBox="1">
              <a:spLocks noChangeArrowheads="1"/>
            </p:cNvSpPr>
            <p:nvPr/>
          </p:nvSpPr>
          <p:spPr bwMode="auto">
            <a:xfrm>
              <a:off x="4560" y="2736"/>
              <a:ext cx="240" cy="2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/>
                <a:t>+</a:t>
              </a:r>
              <a:endParaRPr lang="en-US" altLang="en-US" sz="2000"/>
            </a:p>
          </p:txBody>
        </p:sp>
        <p:sp>
          <p:nvSpPr>
            <p:cNvPr id="75805" name="Text Box 29"/>
            <p:cNvSpPr txBox="1">
              <a:spLocks noChangeArrowheads="1"/>
            </p:cNvSpPr>
            <p:nvPr/>
          </p:nvSpPr>
          <p:spPr bwMode="auto">
            <a:xfrm>
              <a:off x="2016" y="2640"/>
              <a:ext cx="240" cy="2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000"/>
                <a:t>-</a:t>
              </a:r>
              <a:endParaRPr lang="en-US" altLang="en-US" sz="2000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1776" y="2928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 flipV="1">
              <a:off x="1776" y="2400"/>
              <a:ext cx="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pPr marL="0" indent="0"/>
            <a:r>
              <a:rPr lang="ro-RO" sz="3600" dirty="0" smtClean="0"/>
              <a:t>Evaluarea riscului </a:t>
            </a:r>
            <a:r>
              <a:rPr lang="ro-RO" sz="3600" dirty="0"/>
              <a:t>cardiovascular</a:t>
            </a:r>
            <a:endParaRPr lang="ro-RO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2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8495" y="1524000"/>
            <a:ext cx="7745505" cy="38778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ICHI\Downloads\IMG_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64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Examene de laborator: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2667000"/>
            <a:ext cx="4267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>
                <a:latin typeface="+mj-lt"/>
              </a:rPr>
              <a:t>Hb </a:t>
            </a:r>
            <a:r>
              <a:rPr lang="ro-RO" dirty="0" smtClean="0">
                <a:latin typeface="+mj-lt"/>
                <a:cs typeface="Arial"/>
              </a:rPr>
              <a:t>꞊ 13 g%</a:t>
            </a:r>
          </a:p>
          <a:p>
            <a:r>
              <a:rPr lang="ro-RO" dirty="0" smtClean="0">
                <a:latin typeface="+mj-lt"/>
                <a:cs typeface="Arial"/>
              </a:rPr>
              <a:t>Ht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39%</a:t>
            </a:r>
          </a:p>
          <a:p>
            <a:r>
              <a:rPr lang="ro-RO" dirty="0" smtClean="0">
                <a:latin typeface="+mj-lt"/>
                <a:cs typeface="Arial"/>
              </a:rPr>
              <a:t>L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5700/mmc</a:t>
            </a:r>
          </a:p>
          <a:p>
            <a:r>
              <a:rPr lang="ro-RO" dirty="0" smtClean="0">
                <a:latin typeface="+mj-lt"/>
                <a:cs typeface="Arial"/>
              </a:rPr>
              <a:t>Trombocite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350000/mmc</a:t>
            </a:r>
          </a:p>
          <a:p>
            <a:r>
              <a:rPr lang="ro-RO" dirty="0" smtClean="0">
                <a:latin typeface="+mj-lt"/>
                <a:cs typeface="Arial"/>
              </a:rPr>
              <a:t>VSH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27 mm/1h</a:t>
            </a:r>
          </a:p>
          <a:p>
            <a:r>
              <a:rPr lang="ro-RO" dirty="0" smtClean="0">
                <a:latin typeface="+mj-lt"/>
                <a:cs typeface="Arial"/>
              </a:rPr>
              <a:t>Uree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35 mg%</a:t>
            </a:r>
          </a:p>
          <a:p>
            <a:r>
              <a:rPr lang="ro-RO" dirty="0" smtClean="0">
                <a:latin typeface="+mj-lt"/>
                <a:cs typeface="Arial"/>
              </a:rPr>
              <a:t>Creatinina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0,97 mg%</a:t>
            </a:r>
          </a:p>
          <a:p>
            <a:r>
              <a:rPr lang="ro-RO" dirty="0" smtClean="0">
                <a:latin typeface="+mj-lt"/>
                <a:cs typeface="Arial"/>
              </a:rPr>
              <a:t>Acid uric </a:t>
            </a:r>
            <a:r>
              <a:rPr lang="ro-RO" dirty="0">
                <a:latin typeface="+mj-lt"/>
                <a:cs typeface="Arial"/>
              </a:rPr>
              <a:t>꞊ </a:t>
            </a:r>
            <a:r>
              <a:rPr lang="ro-RO" dirty="0" smtClean="0">
                <a:latin typeface="+mj-lt"/>
                <a:cs typeface="Arial"/>
              </a:rPr>
              <a:t>4,96 mg%</a:t>
            </a: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76800" y="2667000"/>
            <a:ext cx="3962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>
                <a:solidFill>
                  <a:srgbClr val="FF0000"/>
                </a:solidFill>
                <a:latin typeface="+mj-lt"/>
              </a:rPr>
              <a:t>Colesterol </a:t>
            </a:r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꞊ 228 mg%</a:t>
            </a:r>
          </a:p>
          <a:p>
            <a:r>
              <a:rPr lang="ro-RO" dirty="0" smtClean="0">
                <a:latin typeface="+mj-lt"/>
                <a:cs typeface="Arial"/>
              </a:rPr>
              <a:t>HDL ꞊ 42 mg%</a:t>
            </a:r>
          </a:p>
          <a:p>
            <a:r>
              <a:rPr lang="ro-RO" dirty="0" smtClean="0">
                <a:latin typeface="+mj-lt"/>
                <a:cs typeface="Arial"/>
              </a:rPr>
              <a:t>Trigliceride ꞊ 73 mg%</a:t>
            </a:r>
          </a:p>
          <a:p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LDL ꞊ 171 mg%</a:t>
            </a:r>
          </a:p>
          <a:p>
            <a:r>
              <a:rPr lang="ro-RO" dirty="0" smtClean="0">
                <a:solidFill>
                  <a:srgbClr val="FF0000"/>
                </a:solidFill>
                <a:latin typeface="+mj-lt"/>
                <a:cs typeface="Arial"/>
              </a:rPr>
              <a:t>Glicemie ꞊ 114 mg%</a:t>
            </a:r>
          </a:p>
          <a:p>
            <a:r>
              <a:rPr lang="ro-RO" dirty="0" smtClean="0">
                <a:latin typeface="+mj-lt"/>
                <a:cs typeface="Arial"/>
              </a:rPr>
              <a:t>TGP ꞊ 26 UI</a:t>
            </a:r>
          </a:p>
          <a:p>
            <a:r>
              <a:rPr lang="ro-RO" dirty="0" smtClean="0">
                <a:latin typeface="+mj-lt"/>
                <a:cs typeface="Arial"/>
              </a:rPr>
              <a:t>TGO ꞊ 21 UI</a:t>
            </a:r>
          </a:p>
          <a:p>
            <a:r>
              <a:rPr lang="ro-RO" dirty="0" smtClean="0">
                <a:latin typeface="+mj-lt"/>
                <a:cs typeface="Arial"/>
              </a:rPr>
              <a:t>GGT ꞊ 37 UI</a:t>
            </a:r>
          </a:p>
          <a:p>
            <a:r>
              <a:rPr lang="ro-RO" dirty="0" smtClean="0">
                <a:solidFill>
                  <a:srgbClr val="FF0000"/>
                </a:solidFill>
                <a:cs typeface="Arial"/>
              </a:rPr>
              <a:t>CRP ꞊ 5,74 mg%</a:t>
            </a:r>
            <a:endParaRPr lang="ro-RO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>
              <a:buFont typeface="Wingdings" pitchFamily="2" charset="2"/>
              <a:buNone/>
            </a:pPr>
            <a:endParaRPr lang="ro-RO" dirty="0" smtClean="0">
              <a:latin typeface="+mj-lt"/>
              <a:cs typeface="Arial"/>
            </a:endParaRPr>
          </a:p>
          <a:p>
            <a:endParaRPr lang="ro-RO" dirty="0" smtClean="0">
              <a:latin typeface="+mj-lt"/>
              <a:cs typeface="Arial"/>
            </a:endParaRPr>
          </a:p>
          <a:p>
            <a:pPr lvl="1"/>
            <a:endParaRPr lang="ro-RO" dirty="0" smtClean="0">
              <a:latin typeface="+mj-lt"/>
              <a:cs typeface="Arial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62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71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Este necesară evaluarea riscului cardiovascular?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6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71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Este necesară evaluarea riscului cardiovascular?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3223"/>
            <a:ext cx="8229600" cy="6008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Scaling up against noncommunicable diseases: how much will it cost? WHO 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0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71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Este necesară evaluarea riscului cardiovascular?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o-RO" sz="3600" dirty="0" smtClean="0"/>
              <a:t>B.I., sex M, 57 ani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 smtClean="0"/>
              <a:t>Scaling up against noncommunicable diseases: how much will it cost? WHO 2011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" y="914401"/>
            <a:ext cx="9030523" cy="3886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31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71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>
                <a:latin typeface="+mj-lt"/>
              </a:rPr>
              <a:t>Este necesară evaluarea riscului cardiovascular?</a:t>
            </a: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411480" lvl="1" indent="0" algn="ctr">
              <a:buNone/>
            </a:pPr>
            <a:endParaRPr lang="ro-RO" dirty="0" smtClean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715"/>
            <a:ext cx="3429000" cy="17727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382000" cy="35601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73" y="685800"/>
            <a:ext cx="6075628" cy="2438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04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1625</TotalTime>
  <Words>1279</Words>
  <Application>Microsoft Office PowerPoint</Application>
  <PresentationFormat>On-screen Show (4:3)</PresentationFormat>
  <Paragraphs>269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Hardcover</vt:lpstr>
      <vt:lpstr>Cum evaluăm ateroscleroza asimptomatică?</vt:lpstr>
      <vt:lpstr>B.I., sex M, 57 ani</vt:lpstr>
      <vt:lpstr>PowerPoint Presentation</vt:lpstr>
      <vt:lpstr>B.I., sex M, 57 ani</vt:lpstr>
      <vt:lpstr>B.I., sex M, 57 ani</vt:lpstr>
      <vt:lpstr>B.I., sex M, 57 ani</vt:lpstr>
      <vt:lpstr>B.I., sex M, 57 ani</vt:lpstr>
      <vt:lpstr>B.I., sex M, 57 ani</vt:lpstr>
      <vt:lpstr>PowerPoint Presentation</vt:lpstr>
      <vt:lpstr>B.I., sex M, 57 ani</vt:lpstr>
      <vt:lpstr>B.I., sex M, 57 ani</vt:lpstr>
      <vt:lpstr>B.I., sex M, 57 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B.I., sex M, 57 ani</vt:lpstr>
      <vt:lpstr>Evaluarea riscului cardiovascular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diagnosticam ats subclinica</dc:title>
  <dc:creator>MacBook</dc:creator>
  <cp:lastModifiedBy>TAICHI</cp:lastModifiedBy>
  <cp:revision>89</cp:revision>
  <cp:lastPrinted>2016-02-21T08:29:35Z</cp:lastPrinted>
  <dcterms:created xsi:type="dcterms:W3CDTF">2006-08-16T00:00:00Z</dcterms:created>
  <dcterms:modified xsi:type="dcterms:W3CDTF">2016-11-10T14:10:09Z</dcterms:modified>
</cp:coreProperties>
</file>