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7"/>
  </p:notesMasterIdLst>
  <p:handoutMasterIdLst>
    <p:handoutMasterId r:id="rId48"/>
  </p:handoutMasterIdLst>
  <p:sldIdLst>
    <p:sldId id="406" r:id="rId2"/>
    <p:sldId id="415" r:id="rId3"/>
    <p:sldId id="264" r:id="rId4"/>
    <p:sldId id="394" r:id="rId5"/>
    <p:sldId id="387" r:id="rId6"/>
    <p:sldId id="317" r:id="rId7"/>
    <p:sldId id="369" r:id="rId8"/>
    <p:sldId id="376" r:id="rId9"/>
    <p:sldId id="377" r:id="rId10"/>
    <p:sldId id="380" r:id="rId11"/>
    <p:sldId id="389" r:id="rId12"/>
    <p:sldId id="381" r:id="rId13"/>
    <p:sldId id="371" r:id="rId14"/>
    <p:sldId id="416" r:id="rId15"/>
    <p:sldId id="386" r:id="rId16"/>
    <p:sldId id="383" r:id="rId17"/>
    <p:sldId id="390" r:id="rId18"/>
    <p:sldId id="392" r:id="rId19"/>
    <p:sldId id="391" r:id="rId20"/>
    <p:sldId id="385" r:id="rId21"/>
    <p:sldId id="328" r:id="rId22"/>
    <p:sldId id="397" r:id="rId23"/>
    <p:sldId id="396" r:id="rId24"/>
    <p:sldId id="398" r:id="rId25"/>
    <p:sldId id="348" r:id="rId26"/>
    <p:sldId id="412" r:id="rId27"/>
    <p:sldId id="407" r:id="rId28"/>
    <p:sldId id="411" r:id="rId29"/>
    <p:sldId id="350" r:id="rId30"/>
    <p:sldId id="358" r:id="rId31"/>
    <p:sldId id="363" r:id="rId32"/>
    <p:sldId id="364" r:id="rId33"/>
    <p:sldId id="347" r:id="rId34"/>
    <p:sldId id="395" r:id="rId35"/>
    <p:sldId id="400" r:id="rId36"/>
    <p:sldId id="332" r:id="rId37"/>
    <p:sldId id="351" r:id="rId38"/>
    <p:sldId id="335" r:id="rId39"/>
    <p:sldId id="401" r:id="rId40"/>
    <p:sldId id="354" r:id="rId41"/>
    <p:sldId id="393" r:id="rId42"/>
    <p:sldId id="374" r:id="rId43"/>
    <p:sldId id="359" r:id="rId44"/>
    <p:sldId id="414" r:id="rId45"/>
    <p:sldId id="40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0000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89" autoAdjust="0"/>
    <p:restoredTop sz="82927" autoAdjust="0"/>
  </p:normalViewPr>
  <p:slideViewPr>
    <p:cSldViewPr>
      <p:cViewPr varScale="1">
        <p:scale>
          <a:sx n="125" d="100"/>
          <a:sy n="125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Sheet1!$F$5</c:f>
              <c:strCache>
                <c:ptCount val="1"/>
                <c:pt idx="0">
                  <c:v>dr</c:v>
                </c:pt>
              </c:strCache>
            </c:strRef>
          </c:tx>
          <c:cat>
            <c:strRef>
              <c:f>Sheet1!$E$6:$E$8</c:f>
              <c:strCache>
                <c:ptCount val="3"/>
                <c:pt idx="0">
                  <c:v>prima determinare</c:v>
                </c:pt>
                <c:pt idx="1">
                  <c:v>a doua determinare</c:v>
                </c:pt>
                <c:pt idx="2">
                  <c:v>a treia determinare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0.83000000000000063</c:v>
                </c:pt>
                <c:pt idx="1">
                  <c:v>0.87000000000000333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Sheet1!$G$5</c:f>
              <c:strCache>
                <c:ptCount val="1"/>
                <c:pt idx="0">
                  <c:v>stg</c:v>
                </c:pt>
              </c:strCache>
            </c:strRef>
          </c:tx>
          <c:cat>
            <c:strRef>
              <c:f>Sheet1!$E$6:$E$8</c:f>
              <c:strCache>
                <c:ptCount val="3"/>
                <c:pt idx="0">
                  <c:v>prima determinare</c:v>
                </c:pt>
                <c:pt idx="1">
                  <c:v>a doua determinare</c:v>
                </c:pt>
                <c:pt idx="2">
                  <c:v>a treia determinare</c:v>
                </c:pt>
              </c:strCache>
            </c:strRef>
          </c:cat>
          <c:val>
            <c:numRef>
              <c:f>Sheet1!$G$6:$G$8</c:f>
              <c:numCache>
                <c:formatCode>General</c:formatCode>
                <c:ptCount val="3"/>
                <c:pt idx="0">
                  <c:v>0.91</c:v>
                </c:pt>
                <c:pt idx="1">
                  <c:v>0.93</c:v>
                </c:pt>
                <c:pt idx="2">
                  <c:v>0.94000000000000061</c:v>
                </c:pt>
              </c:numCache>
            </c:numRef>
          </c:val>
        </c:ser>
        <c:shape val="box"/>
        <c:axId val="83497344"/>
        <c:axId val="83498880"/>
        <c:axId val="82365056"/>
      </c:bar3DChart>
      <c:catAx>
        <c:axId val="83497344"/>
        <c:scaling>
          <c:orientation val="minMax"/>
        </c:scaling>
        <c:axPos val="b"/>
        <c:tickLblPos val="nextTo"/>
        <c:crossAx val="83498880"/>
        <c:crosses val="autoZero"/>
        <c:auto val="1"/>
        <c:lblAlgn val="ctr"/>
        <c:lblOffset val="100"/>
      </c:catAx>
      <c:valAx>
        <c:axId val="83498880"/>
        <c:scaling>
          <c:orientation val="minMax"/>
        </c:scaling>
        <c:axPos val="l"/>
        <c:majorGridlines/>
        <c:numFmt formatCode="General" sourceLinked="1"/>
        <c:tickLblPos val="nextTo"/>
        <c:crossAx val="83497344"/>
        <c:crosses val="autoZero"/>
        <c:crossBetween val="between"/>
      </c:valAx>
      <c:serAx>
        <c:axId val="82365056"/>
        <c:scaling>
          <c:orientation val="minMax"/>
        </c:scaling>
        <c:axPos val="b"/>
        <c:tickLblPos val="nextTo"/>
        <c:crossAx val="83498880"/>
        <c:crosses val="autoZero"/>
      </c:serAx>
    </c:plotArea>
    <c:legend>
      <c:legendPos val="r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C687AC-ED84-4237-B338-89C150CB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 smtClean="0"/>
              <a:t>Click to edit Master text styles</a:t>
            </a:r>
          </a:p>
          <a:p>
            <a:pPr lvl="1"/>
            <a:r>
              <a:rPr lang="ro-RO" noProof="0" smtClean="0"/>
              <a:t>Second level</a:t>
            </a:r>
          </a:p>
          <a:p>
            <a:pPr lvl="2"/>
            <a:r>
              <a:rPr lang="ro-RO" noProof="0" smtClean="0"/>
              <a:t>Third level</a:t>
            </a:r>
          </a:p>
          <a:p>
            <a:pPr lvl="3"/>
            <a:r>
              <a:rPr lang="ro-RO" noProof="0" smtClean="0"/>
              <a:t>Fourth level</a:t>
            </a:r>
          </a:p>
          <a:p>
            <a:pPr lvl="4"/>
            <a:r>
              <a:rPr lang="ro-RO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2BC66E-A065-4B5B-BA66-EEE3B6236C3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0B57834-F435-4B2D-B61C-C701BEF66152}" type="slidenum">
              <a:rPr kumimoji="0" lang="ro-RO" sz="1200">
                <a:latin typeface="Arial" pitchFamily="34" charset="0"/>
                <a:cs typeface="+mn-cs"/>
              </a:rPr>
              <a:pPr algn="r">
                <a:defRPr/>
              </a:pPr>
              <a:t>2</a:t>
            </a:fld>
            <a:endParaRPr kumimoji="0" lang="ro-RO" sz="1200">
              <a:latin typeface="Arial" pitchFamily="34" charset="0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A14BD-5298-4B13-8474-1D42D4CFFCC6}" type="slidenum">
              <a:rPr lang="ro-RO" smtClean="0">
                <a:latin typeface="Arial" pitchFamily="34" charset="0"/>
              </a:rPr>
              <a:pPr>
                <a:defRPr/>
              </a:pPr>
              <a:t>38</a:t>
            </a:fld>
            <a:endParaRPr lang="ro-RO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034246-E0AB-4177-8261-14A2BDBD1AE7}" type="slidenum">
              <a:rPr kumimoji="0" lang="ro-RO" sz="1200">
                <a:latin typeface="Arial" charset="0"/>
              </a:rPr>
              <a:pPr algn="r"/>
              <a:t>45</a:t>
            </a:fld>
            <a:endParaRPr kumimoji="0" lang="ro-RO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Editare stil titlu Coordonator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Editare stil subtitlu Coordonator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0E2C-1DEB-45F6-A823-25A917582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98B5-01E4-4E81-81F6-B340F8AD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A26D-7A36-494B-AC4A-D5C12C62E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1B09-7524-4476-964B-F30E3620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89D4-60DD-4CD1-B8C2-37143308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o-RO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CBD4-DD92-47EE-A834-6A4F122A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A8A0-CAD2-4678-A90E-4B6C13AF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F02D-0986-4566-846C-373FC0927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C382-109F-43AB-8273-07CB1958E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012B-1FB8-470A-ABE4-7F0CCD2B2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8B95-B3CE-4CAA-B4E4-2C411F764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C54C-4138-4BDE-A586-3CA6D9248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8DD8-1DAB-438B-AF92-E13F3CFE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186F-020D-419B-AF3B-706EBD07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4C9D-884B-4F0B-9D8E-59BCC6369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2F5E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 sz="2400">
              <a:cs typeface="+mn-cs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Editare stil titlu Coordonator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Editare stiluri text Coordonator</a:t>
            </a:r>
          </a:p>
          <a:p>
            <a:pPr lvl="1"/>
            <a:r>
              <a:rPr lang="en-US" smtClean="0"/>
              <a:t>Nivelul al doilea</a:t>
            </a:r>
          </a:p>
          <a:p>
            <a:pPr lvl="2"/>
            <a:r>
              <a:rPr lang="en-US" smtClean="0"/>
              <a:t>Nivelul al treilea</a:t>
            </a:r>
          </a:p>
          <a:p>
            <a:pPr lvl="3"/>
            <a:r>
              <a:rPr lang="en-US" smtClean="0"/>
              <a:t>Nivelul al patrulea</a:t>
            </a:r>
          </a:p>
          <a:p>
            <a:pPr lvl="4"/>
            <a:r>
              <a:rPr lang="en-US" smtClean="0"/>
              <a:t>Nivelul al cincilea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55C7A787-0546-42C7-894F-DF1B8B61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9.jpe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wmf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pera-si-teatrul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480060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Prezentare</a:t>
            </a:r>
            <a:r>
              <a:rPr kumimoji="0"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0"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caz</a:t>
            </a:r>
            <a:endParaRPr kumimoji="0"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kumimoji="0"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Iurciuc </a:t>
            </a:r>
            <a:r>
              <a:rPr kumimoji="0"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Stela</a:t>
            </a:r>
            <a:endParaRPr kumimoji="0"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01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66FF33"/>
                </a:solidFill>
              </a:rPr>
              <a:t>Pacienta </a:t>
            </a:r>
            <a:endParaRPr lang="ro-RO" sz="2400" b="1" smtClean="0">
              <a:solidFill>
                <a:srgbClr val="66FF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693420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b="0" smtClean="0"/>
              <a:t>BD, </a:t>
            </a:r>
            <a:r>
              <a:rPr lang="en-US" sz="2400" b="0" smtClean="0">
                <a:solidFill>
                  <a:srgbClr val="FFFF00"/>
                </a:solidFill>
              </a:rPr>
              <a:t>64</a:t>
            </a:r>
            <a:r>
              <a:rPr lang="en-US" sz="2400" b="0" smtClean="0"/>
              <a:t> ani , </a:t>
            </a:r>
            <a:r>
              <a:rPr lang="en-US" sz="2800" smtClean="0">
                <a:solidFill>
                  <a:srgbClr val="FFFF00"/>
                </a:solidFill>
              </a:rPr>
              <a:t>F</a:t>
            </a: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Mediu urban, Functionar, </a:t>
            </a:r>
            <a:r>
              <a:rPr lang="en-US" sz="2400" b="0" smtClean="0">
                <a:solidFill>
                  <a:srgbClr val="FFFF00"/>
                </a:solidFill>
              </a:rPr>
              <a:t>stres, sedentar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Antecedente H-C: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>
                <a:solidFill>
                  <a:srgbClr val="FFFF00"/>
                </a:solidFill>
              </a:rPr>
              <a:t>Tatal</a:t>
            </a:r>
            <a:r>
              <a:rPr lang="en-US" sz="2000" b="0" smtClean="0"/>
              <a:t>:	I.M. la </a:t>
            </a:r>
            <a:r>
              <a:rPr lang="en-US" sz="2000" b="0" smtClean="0">
                <a:solidFill>
                  <a:srgbClr val="FFFF00"/>
                </a:solidFill>
              </a:rPr>
              <a:t>64</a:t>
            </a:r>
            <a:r>
              <a:rPr lang="en-US" sz="2000" b="0" smtClean="0"/>
              <a:t> de ani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>
                <a:solidFill>
                  <a:srgbClr val="FFFF00"/>
                </a:solidFill>
              </a:rPr>
              <a:t>Mama</a:t>
            </a:r>
            <a:r>
              <a:rPr lang="en-US" sz="2000" b="0" smtClean="0"/>
              <a:t>:	HTA cu AVC la </a:t>
            </a:r>
            <a:r>
              <a:rPr lang="en-US" sz="2000" b="0" smtClean="0">
                <a:solidFill>
                  <a:srgbClr val="FFFF00"/>
                </a:solidFill>
              </a:rPr>
              <a:t>69</a:t>
            </a:r>
            <a:r>
              <a:rPr lang="en-US" sz="2000" b="0" smtClean="0"/>
              <a:t> de ani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TA constant crescuta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&gt;140/</a:t>
            </a:r>
            <a:r>
              <a:rPr lang="ro-RO" sz="2000" b="0" smtClean="0"/>
              <a:t>8</a:t>
            </a:r>
            <a:r>
              <a:rPr lang="en-US" sz="2000" b="0" smtClean="0"/>
              <a:t>0mmHg de 2 saptamani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Actual cea mai mare : 165/90 mmHg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Nu a urmat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tratament antihipertensiv;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regim igieno-dietetic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>
                <a:solidFill>
                  <a:srgbClr val="CC0000"/>
                </a:solidFill>
              </a:rPr>
              <a:t>Fumatoare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Electrocardiograma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traseu electric normal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Ecocardiografia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Dimensiuni si parametrii normali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Greutatea 78   kg   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Inaltimea  1.7  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IMC 	27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42672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Colesterol total:	188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HDL colesterol:	46 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LDL colesterol: 	109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Trigliceride:	 	140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Circumferinta abd:	</a:t>
            </a:r>
            <a:r>
              <a:rPr kumimoji="0" lang="en-US">
                <a:solidFill>
                  <a:srgbClr val="FFFF00"/>
                </a:solidFill>
                <a:latin typeface="Arial" charset="0"/>
              </a:rPr>
              <a:t>85</a:t>
            </a:r>
            <a:r>
              <a:rPr kumimoji="0" lang="en-US">
                <a:latin typeface="Arial" charset="0"/>
              </a:rPr>
              <a:t>    cm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Creatinina:		1.00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Glicemia:  		</a:t>
            </a:r>
            <a:r>
              <a:rPr kumimoji="0" lang="en-US" sz="1600">
                <a:latin typeface="Arial" charset="0"/>
              </a:rPr>
              <a:t>109    </a:t>
            </a:r>
            <a:r>
              <a:rPr kumimoji="0" lang="en-US">
                <a:latin typeface="Arial" charset="0"/>
              </a:rPr>
              <a:t>mg/dl </a:t>
            </a:r>
            <a:endParaRPr kumimoji="0"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692150"/>
            <a:ext cx="72009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/>
          <a:lstStyle/>
          <a:p>
            <a:pPr marL="411163" indent="-411163" algn="ctr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    		</a:t>
            </a:r>
            <a:r>
              <a:rPr kumimoji="0" lang="en-US" sz="40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Atitudine</a:t>
            </a:r>
            <a:r>
              <a:rPr kumimoji="0"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40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medicala</a:t>
            </a:r>
            <a:r>
              <a:rPr kumimoji="0"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Regim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igieno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-dietetic ?	</a:t>
            </a:r>
            <a:endParaRPr kumimoji="0"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Renuntare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la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fumat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evitarea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stress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Tratament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antihipertensiv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Hipolipemiante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Antrenament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fizic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–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Recuperare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cardiovasculara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199313" y="18288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39000" y="251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0" y="3200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DA/</a:t>
            </a:r>
            <a:r>
              <a:rPr kumimoji="0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472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 ?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graphicFrame>
        <p:nvGraphicFramePr>
          <p:cNvPr id="65616" name="Group 80"/>
          <p:cNvGraphicFramePr>
            <a:graphicFrameLocks noGrp="1"/>
          </p:cNvGraphicFramePr>
          <p:nvPr>
            <p:ph idx="1"/>
          </p:nvPr>
        </p:nvGraphicFramePr>
        <p:xfrm>
          <a:off x="0" y="404813"/>
          <a:ext cx="9144000" cy="6288088"/>
        </p:xfrm>
        <a:graphic>
          <a:graphicData uri="http://schemas.openxmlformats.org/drawingml/2006/table">
            <a:tbl>
              <a:tblPr/>
              <a:tblGrid>
                <a:gridCol w="1128713"/>
                <a:gridCol w="1576387"/>
                <a:gridCol w="1577975"/>
                <a:gridCol w="1576388"/>
                <a:gridCol w="1576387"/>
                <a:gridCol w="1708150"/>
              </a:tblGrid>
              <a:tr h="3175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Riscul</a:t>
                      </a:r>
                      <a:r>
                        <a:rPr kumimoji="0" lang="en-US" sz="10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CV total (SCORE) %</a:t>
                      </a:r>
                      <a:endParaRPr kumimoji="0" lang="en-US" sz="16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Nivele</a:t>
                      </a:r>
                      <a:r>
                        <a:rPr kumimoji="0" lang="en-US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LDL-C</a:t>
                      </a:r>
                      <a:endParaRPr kumimoji="0" lang="en-US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&lt;70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70-&lt;100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100-&lt;155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155-&lt;190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&gt;190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 interventie 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 interventie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&gt;=1 - &lt; 5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&gt;5 - &lt;10, sau risc inalt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 10 sau risc foarte inalt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r>
                        <a:rPr kumimoji="0" lang="en-US" sz="11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/A</a:t>
                      </a:r>
                      <a:endParaRPr kumimoji="0" lang="en-US" sz="1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437" name="Rounded Rectangle 7"/>
          <p:cNvSpPr>
            <a:spLocks noChangeArrowheads="1"/>
          </p:cNvSpPr>
          <p:nvPr/>
        </p:nvSpPr>
        <p:spPr bwMode="auto">
          <a:xfrm>
            <a:off x="2667000" y="2514600"/>
            <a:ext cx="3200400" cy="26670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4822825" y="2286000"/>
            <a:ext cx="434975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676400" y="2057400"/>
            <a:ext cx="434975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581400" y="6096000"/>
            <a:ext cx="434975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581400" y="457200"/>
            <a:ext cx="990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603625" y="2057400"/>
            <a:ext cx="434975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3" grpId="0" animBg="1"/>
      <p:bldP spid="4" grpId="0" animBg="1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graphicFrame>
        <p:nvGraphicFramePr>
          <p:cNvPr id="65616" name="Group 80"/>
          <p:cNvGraphicFramePr>
            <a:graphicFrameLocks noGrp="1"/>
          </p:cNvGraphicFramePr>
          <p:nvPr>
            <p:ph idx="4294967295"/>
          </p:nvPr>
        </p:nvGraphicFramePr>
        <p:xfrm>
          <a:off x="0" y="404813"/>
          <a:ext cx="9144000" cy="6288088"/>
        </p:xfrm>
        <a:graphic>
          <a:graphicData uri="http://schemas.openxmlformats.org/drawingml/2006/table">
            <a:tbl>
              <a:tblPr/>
              <a:tblGrid>
                <a:gridCol w="1128713"/>
                <a:gridCol w="1576387"/>
                <a:gridCol w="1577975"/>
                <a:gridCol w="1576388"/>
                <a:gridCol w="1576387"/>
                <a:gridCol w="1708150"/>
              </a:tblGrid>
              <a:tr h="3175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Riscul</a:t>
                      </a:r>
                      <a:r>
                        <a:rPr kumimoji="0" lang="en-US" sz="10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CV total (SCORE) %</a:t>
                      </a:r>
                      <a:endParaRPr kumimoji="0" lang="en-US" sz="16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Nivele</a:t>
                      </a:r>
                      <a:r>
                        <a:rPr kumimoji="0" lang="en-US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LDL-C</a:t>
                      </a:r>
                      <a:endParaRPr kumimoji="0" lang="en-US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&lt;70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70-&lt;100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100-&lt;155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155-&lt;190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&gt;190 mg/dL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 interventie 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 interventie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&gt;=1 - &lt; 5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daca este necontrolat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I/C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&gt;5 - &lt;10, sau risc inalt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 10 sau risc foarte inalt</a:t>
                      </a:r>
                      <a:endParaRPr kumimoji="0" lang="en-US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considera medicatia *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Interventie pe stil de viata, medicatie imediata</a:t>
                      </a:r>
                      <a:endParaRPr kumimoji="0" lang="it-IT" sz="20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Clasa / Nivelul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r>
                        <a:rPr kumimoji="0" lang="en-US" sz="11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/A</a:t>
                      </a:r>
                      <a:endParaRPr kumimoji="0" lang="en-US" sz="1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IIa/A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I/A</a:t>
                      </a:r>
                      <a:endParaRPr kumimoji="0" lang="en-US" sz="1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7485" name="Rounded Rectangle 7"/>
          <p:cNvSpPr>
            <a:spLocks noChangeArrowheads="1"/>
          </p:cNvSpPr>
          <p:nvPr/>
        </p:nvSpPr>
        <p:spPr bwMode="auto">
          <a:xfrm>
            <a:off x="4267200" y="4191000"/>
            <a:ext cx="1600200" cy="990600"/>
          </a:xfrm>
          <a:prstGeom prst="roundRect">
            <a:avLst>
              <a:gd name="adj" fmla="val 21796"/>
            </a:avLst>
          </a:prstGeom>
          <a:noFill/>
          <a:ln w="635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692150"/>
            <a:ext cx="72009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/>
          <a:lstStyle/>
          <a:p>
            <a:pPr marL="411163" indent="-411163" algn="ctr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    		</a:t>
            </a:r>
            <a:r>
              <a:rPr kumimoji="0" lang="en-US" sz="40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Atitudine</a:t>
            </a:r>
            <a:r>
              <a:rPr kumimoji="0"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Regim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igieno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-dietetic ?	</a:t>
            </a:r>
            <a:endParaRPr kumimoji="0"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Renuntare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la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fumat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evitarea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stress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Tratament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antihipertensiv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Hipolipemiante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Antrenament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fizic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–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Recuperare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cardiovasculara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199313" y="18288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39000" y="251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0" y="3200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DA/</a:t>
            </a:r>
            <a:r>
              <a:rPr kumimoji="0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472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NU/</a:t>
            </a:r>
            <a:r>
              <a:rPr kumimoji="0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66FF33"/>
                </a:solidFill>
              </a:rPr>
              <a:t>Pacient </a:t>
            </a:r>
            <a:endParaRPr lang="ro-RO" sz="2400" b="1" smtClean="0">
              <a:solidFill>
                <a:srgbClr val="66FF33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693420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b="0" smtClean="0"/>
              <a:t>BD, </a:t>
            </a:r>
            <a:r>
              <a:rPr lang="en-US" sz="2400" b="0" smtClean="0">
                <a:solidFill>
                  <a:srgbClr val="FFFF00"/>
                </a:solidFill>
              </a:rPr>
              <a:t>64</a:t>
            </a:r>
            <a:r>
              <a:rPr lang="en-US" sz="2400" b="0" smtClean="0"/>
              <a:t> ani , </a:t>
            </a:r>
            <a:r>
              <a:rPr lang="en-US" sz="2800" smtClean="0">
                <a:solidFill>
                  <a:srgbClr val="FFFF00"/>
                </a:solidFill>
              </a:rPr>
              <a:t>F</a:t>
            </a: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Mediu urban, Functionar, </a:t>
            </a:r>
            <a:r>
              <a:rPr lang="en-US" sz="2400" b="0" smtClean="0">
                <a:solidFill>
                  <a:srgbClr val="FFFF00"/>
                </a:solidFill>
              </a:rPr>
              <a:t>stres, sedentar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Antecedente H-C: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>
                <a:solidFill>
                  <a:srgbClr val="FFFF00"/>
                </a:solidFill>
              </a:rPr>
              <a:t>Tatal</a:t>
            </a:r>
            <a:r>
              <a:rPr lang="en-US" sz="2000" b="0" smtClean="0"/>
              <a:t>:	I.M. la </a:t>
            </a:r>
            <a:r>
              <a:rPr lang="en-US" sz="2000" b="0" smtClean="0">
                <a:solidFill>
                  <a:srgbClr val="FFFF00"/>
                </a:solidFill>
              </a:rPr>
              <a:t>64</a:t>
            </a:r>
            <a:r>
              <a:rPr lang="en-US" sz="2000" b="0" smtClean="0"/>
              <a:t> de ani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>
                <a:solidFill>
                  <a:srgbClr val="FFFF00"/>
                </a:solidFill>
              </a:rPr>
              <a:t>Mama</a:t>
            </a:r>
            <a:r>
              <a:rPr lang="en-US" sz="2000" b="0" smtClean="0"/>
              <a:t>:	HTA cu AVC la </a:t>
            </a:r>
            <a:r>
              <a:rPr lang="en-US" sz="2000" b="0" smtClean="0">
                <a:solidFill>
                  <a:srgbClr val="FFFF00"/>
                </a:solidFill>
              </a:rPr>
              <a:t>69</a:t>
            </a:r>
            <a:r>
              <a:rPr lang="en-US" sz="2000" b="0" smtClean="0"/>
              <a:t> de ani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TA constant crescuta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&gt;140/</a:t>
            </a:r>
            <a:r>
              <a:rPr lang="ro-RO" sz="2000" b="0" smtClean="0"/>
              <a:t>8</a:t>
            </a:r>
            <a:r>
              <a:rPr lang="en-US" sz="2000" b="0" smtClean="0"/>
              <a:t>0mmHg de 2 saptamani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Actual cea mai mare : </a:t>
            </a:r>
            <a:r>
              <a:rPr lang="en-US" sz="2000" b="0" smtClean="0">
                <a:solidFill>
                  <a:srgbClr val="CC0000"/>
                </a:solidFill>
              </a:rPr>
              <a:t>165/90</a:t>
            </a:r>
            <a:r>
              <a:rPr lang="en-US" sz="2000" b="0" smtClean="0"/>
              <a:t> mmHg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/>
              <a:t>Nu a urmat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tratament antihipertensiv;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regim igieno-dietetic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smtClean="0">
                <a:solidFill>
                  <a:srgbClr val="CC0000"/>
                </a:solidFill>
              </a:rPr>
              <a:t>Fumatoare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Electrocardiograma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traseu electric normal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Ecocardiografia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smtClean="0"/>
              <a:t>Dimensiuni si parametrii normali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Greutatea 78   kg   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Inaltimea  1.7  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smtClean="0"/>
              <a:t>IMC 	27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42672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Colesterol total:	188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HDL colesterol:	46 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LDL colesterol: 	109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Trigliceride:	 	140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Circumferinta abd:	</a:t>
            </a:r>
            <a:r>
              <a:rPr kumimoji="0" lang="en-US">
                <a:solidFill>
                  <a:srgbClr val="FFFF00"/>
                </a:solidFill>
                <a:latin typeface="Arial" charset="0"/>
              </a:rPr>
              <a:t>85</a:t>
            </a:r>
            <a:r>
              <a:rPr kumimoji="0" lang="en-US">
                <a:latin typeface="Arial" charset="0"/>
              </a:rPr>
              <a:t>    cm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Creatinina:		1.00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Glicemia:  		</a:t>
            </a:r>
            <a:r>
              <a:rPr kumimoji="0" lang="en-US" sz="1600">
                <a:solidFill>
                  <a:srgbClr val="CC0000"/>
                </a:solidFill>
                <a:latin typeface="Arial" charset="0"/>
              </a:rPr>
              <a:t>109</a:t>
            </a:r>
            <a:r>
              <a:rPr kumimoji="0" lang="en-US" sz="1600">
                <a:latin typeface="Arial" charset="0"/>
              </a:rPr>
              <a:t>    </a:t>
            </a:r>
            <a:r>
              <a:rPr kumimoji="0" lang="en-US">
                <a:latin typeface="Arial" charset="0"/>
              </a:rPr>
              <a:t>mg/dl </a:t>
            </a:r>
            <a:endParaRPr kumimoji="0" lang="en-US" sz="1600">
              <a:latin typeface="Arial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5759450"/>
            <a:ext cx="38433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5638800" y="4876800"/>
            <a:ext cx="1355725" cy="911225"/>
          </a:xfrm>
          <a:prstGeom prst="roundRect">
            <a:avLst>
              <a:gd name="adj" fmla="val 28116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5715000" y="6858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0" y="50292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692150"/>
            <a:ext cx="72009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/>
          <a:lstStyle/>
          <a:p>
            <a:pPr marL="411163" indent="-411163" algn="ctr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    		</a:t>
            </a:r>
            <a:r>
              <a:rPr kumimoji="0" lang="en-US" sz="40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Atitudine</a:t>
            </a:r>
            <a:r>
              <a:rPr kumimoji="0"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Regim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igieno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-dietetic ?	</a:t>
            </a:r>
            <a:endParaRPr kumimoji="0"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Renuntare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la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fumat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evitarea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stress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Tratament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antihipertensiv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Hipolipemiante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Antrenament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fizic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–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Recuperare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cardiovasculara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199313" y="18288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39000" y="251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0" y="3200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DA/</a:t>
            </a:r>
            <a:r>
              <a:rPr kumimoji="0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NU/DA</a:t>
            </a:r>
            <a:endParaRPr kumimoji="0" lang="ro-RO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472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NU/</a:t>
            </a:r>
            <a:r>
              <a:rPr kumimoji="0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505200"/>
            <a:ext cx="1905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953000"/>
            <a:ext cx="1905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5755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71638"/>
            <a:ext cx="182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600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52400"/>
            <a:ext cx="3352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000" y="4572000"/>
            <a:ext cx="185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3048000" y="1806575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Prezentare de caz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692150"/>
            <a:ext cx="72009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/>
          <a:lstStyle/>
          <a:p>
            <a:pPr marL="411163" indent="-411163" algn="ctr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5400" b="1" u="sng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Ce</a:t>
            </a:r>
            <a:r>
              <a:rPr kumimoji="0" lang="en-US" sz="54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a </a:t>
            </a:r>
            <a:r>
              <a:rPr kumimoji="0" lang="en-US" sz="5400" b="1" u="sng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facut</a:t>
            </a:r>
            <a:r>
              <a:rPr kumimoji="0" lang="en-US" sz="54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5400" b="1" u="sng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pacienta</a:t>
            </a:r>
            <a:r>
              <a:rPr kumimoji="0" lang="en-US" sz="54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  <a:endParaRPr kumimoji="0" lang="en-US" sz="4000" b="1" u="sng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Regim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igieno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-dietetic ?	</a:t>
            </a:r>
            <a:endParaRPr kumimoji="0"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Renuntare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la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fumat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evitarea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stress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Tratament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antihipertensiv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Hipolipemiante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Antrenament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fizic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–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Recuperare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kumimoji="0"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cardiovasculara</a:t>
            </a:r>
            <a:r>
              <a:rPr kumimoji="0"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?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39000" y="2819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0" y="3505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 un timp</a:t>
            </a:r>
            <a:endParaRPr kumimoji="0" lang="ro-RO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495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426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62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 un timp</a:t>
            </a:r>
            <a:endParaRPr kumimoji="0" lang="ro-RO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6" grpId="0"/>
      <p:bldP spid="7" grpId="0"/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066800" y="3952875"/>
            <a:ext cx="7224713" cy="258445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09728" tIns="54864" rIns="109728" bIns="54864" anchor="b" anchorCtr="1">
            <a:spAutoFit/>
          </a:bodyPr>
          <a:lstStyle/>
          <a:p>
            <a:pPr algn="ctr" defTabSz="1096963">
              <a:lnSpc>
                <a:spcPct val="80000"/>
              </a:lnSpc>
              <a:spcBef>
                <a:spcPct val="50000"/>
              </a:spcBef>
            </a:pPr>
            <a:r>
              <a:rPr kumimoji="0" lang="en-US" sz="4300" b="1">
                <a:solidFill>
                  <a:srgbClr val="FFFF00"/>
                </a:solidFill>
                <a:latin typeface="Arial" charset="0"/>
              </a:rPr>
              <a:t>Clinic:</a:t>
            </a:r>
          </a:p>
          <a:p>
            <a:pPr algn="ctr" defTabSz="1096963">
              <a:lnSpc>
                <a:spcPct val="80000"/>
              </a:lnSpc>
              <a:spcBef>
                <a:spcPct val="50000"/>
              </a:spcBef>
            </a:pPr>
            <a:r>
              <a:rPr kumimoji="0" lang="en-US" sz="43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kumimoji="0" lang="en-US" sz="2900" b="1">
                <a:solidFill>
                  <a:srgbClr val="FFFF00"/>
                </a:solidFill>
                <a:latin typeface="Arial" charset="0"/>
              </a:rPr>
              <a:t>in  anul 2009: </a:t>
            </a:r>
            <a:r>
              <a:rPr kumimoji="0" lang="en-US" sz="3400" b="1">
                <a:solidFill>
                  <a:schemeClr val="hlink"/>
                </a:solidFill>
                <a:latin typeface="Arial" charset="0"/>
              </a:rPr>
              <a:t>durere</a:t>
            </a:r>
            <a:endParaRPr kumimoji="0" lang="en-US" sz="2900" b="1">
              <a:solidFill>
                <a:schemeClr val="hlink"/>
              </a:solidFill>
              <a:latin typeface="Arial" charset="0"/>
            </a:endParaRPr>
          </a:p>
          <a:p>
            <a:pPr algn="ctr" defTabSz="1096963">
              <a:lnSpc>
                <a:spcPct val="80000"/>
              </a:lnSpc>
              <a:spcBef>
                <a:spcPct val="50000"/>
              </a:spcBef>
            </a:pPr>
            <a:r>
              <a:rPr kumimoji="0" lang="en-US" sz="3400" b="1">
                <a:solidFill>
                  <a:srgbClr val="FFFF00"/>
                </a:solidFill>
                <a:latin typeface="Arial" charset="0"/>
              </a:rPr>
              <a:t>intensa la nivelul membrului inferior aparuta  la mers</a:t>
            </a:r>
            <a:endParaRPr kumimoji="0" lang="ro-RO" sz="3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3749675" cy="150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09728" tIns="54864" rIns="109728" bIns="54864" anchor="b" anchorCtr="1">
            <a:spAutoFit/>
          </a:bodyPr>
          <a:lstStyle/>
          <a:p>
            <a:pPr algn="ctr" defTabSz="1096963">
              <a:lnSpc>
                <a:spcPct val="50000"/>
              </a:lnSpc>
              <a:spcBef>
                <a:spcPct val="50000"/>
              </a:spcBef>
              <a:defRPr/>
            </a:pPr>
            <a:r>
              <a:rPr kumimoji="0" lang="en-US" sz="2900" b="1" dirty="0">
                <a:solidFill>
                  <a:srgbClr val="FFFF00"/>
                </a:solidFill>
                <a:latin typeface="Arial" charset="0"/>
                <a:cs typeface="+mn-cs"/>
              </a:rPr>
              <a:t>Cum a </a:t>
            </a:r>
            <a:r>
              <a:rPr kumimoji="0" lang="en-US" sz="2900" b="1" dirty="0" err="1">
                <a:solidFill>
                  <a:srgbClr val="FFFF00"/>
                </a:solidFill>
                <a:latin typeface="Arial" charset="0"/>
                <a:cs typeface="+mn-cs"/>
              </a:rPr>
              <a:t>fost</a:t>
            </a:r>
            <a:r>
              <a:rPr kumimoji="0" lang="en-US" sz="2900" b="1" dirty="0">
                <a:solidFill>
                  <a:srgbClr val="FFFF00"/>
                </a:solidFill>
                <a:latin typeface="Arial" charset="0"/>
                <a:cs typeface="+mn-cs"/>
              </a:rPr>
              <a:t> </a:t>
            </a:r>
          </a:p>
          <a:p>
            <a:pPr algn="ctr" defTabSz="1096963">
              <a:lnSpc>
                <a:spcPct val="50000"/>
              </a:lnSpc>
              <a:spcBef>
                <a:spcPct val="50000"/>
              </a:spcBef>
              <a:defRPr/>
            </a:pPr>
            <a:r>
              <a:rPr kumimoji="0" lang="en-US" sz="2900" b="1" dirty="0" err="1">
                <a:solidFill>
                  <a:srgbClr val="FFFF00"/>
                </a:solidFill>
                <a:latin typeface="Arial" charset="0"/>
                <a:cs typeface="+mn-cs"/>
              </a:rPr>
              <a:t>evolutia</a:t>
            </a:r>
            <a:r>
              <a:rPr kumimoji="0" lang="en-US" sz="2900" b="1" dirty="0">
                <a:solidFill>
                  <a:srgbClr val="FFFF00"/>
                </a:solidFill>
                <a:latin typeface="Arial" charset="0"/>
                <a:cs typeface="+mn-cs"/>
              </a:rPr>
              <a:t> </a:t>
            </a:r>
            <a:r>
              <a:rPr kumimoji="0" lang="en-US" sz="2900" b="1" dirty="0" err="1">
                <a:solidFill>
                  <a:srgbClr val="FFFF00"/>
                </a:solidFill>
                <a:latin typeface="Arial" charset="0"/>
                <a:cs typeface="+mn-cs"/>
              </a:rPr>
              <a:t>ulterioara</a:t>
            </a:r>
            <a:endParaRPr kumimoji="0" lang="en-US" sz="2900" b="1" dirty="0">
              <a:solidFill>
                <a:srgbClr val="FFFF00"/>
              </a:solidFill>
              <a:latin typeface="Arial" charset="0"/>
              <a:cs typeface="+mn-cs"/>
            </a:endParaRPr>
          </a:p>
          <a:p>
            <a:pPr algn="ctr" defTabSz="1096963">
              <a:lnSpc>
                <a:spcPct val="50000"/>
              </a:lnSpc>
              <a:spcBef>
                <a:spcPct val="50000"/>
              </a:spcBef>
              <a:defRPr/>
            </a:pPr>
            <a:r>
              <a:rPr kumimoji="0" lang="en-US" sz="4800" b="1" dirty="0">
                <a:solidFill>
                  <a:srgbClr val="FFFF00"/>
                </a:solidFill>
                <a:latin typeface="Arial" charset="0"/>
                <a:cs typeface="+mn-cs"/>
              </a:rPr>
              <a:t>?</a:t>
            </a:r>
            <a:endParaRPr kumimoji="0" lang="ro-RO" sz="4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295400" y="2133600"/>
            <a:ext cx="71628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800" b="1"/>
              <a:t>Pacienta : Ma ia cu reuma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4495800" y="3429000"/>
            <a:ext cx="1524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467600" y="533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scanned image of pag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0175"/>
            <a:ext cx="51816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813"/>
            <a:ext cx="74676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88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2514600"/>
            <a:ext cx="4606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943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Investigatii efectuate</a:t>
            </a:r>
            <a:endParaRPr lang="ro-RO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Puls slab perceptibil la tibiala si pedioasa dr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ABI dr 0.79 si ABI stg 0.87</a:t>
            </a:r>
          </a:p>
          <a:p>
            <a:r>
              <a:rPr lang="en-US" sz="2000" smtClean="0"/>
              <a:t>Primul test noninvaziv pentru diagnosticul arteriopatiei obliterante este ABI (indicele glezna brat)</a:t>
            </a:r>
          </a:p>
          <a:p>
            <a:pPr lvl="1"/>
            <a:r>
              <a:rPr lang="en-US" sz="2000" smtClean="0"/>
              <a:t>La persoane sanatoase ABI  &gt;1.0. </a:t>
            </a:r>
          </a:p>
          <a:p>
            <a:pPr lvl="1"/>
            <a:r>
              <a:rPr lang="en-US" sz="2000" smtClean="0"/>
              <a:t>In mod curent un ABI de &lt;0.9 semnifica o LEAD. </a:t>
            </a:r>
          </a:p>
          <a:p>
            <a:pPr lvl="1"/>
            <a:r>
              <a:rPr lang="en-US" sz="2000" smtClean="0"/>
              <a:t>Sensibilitatea si specificitatea este de 79% and 96%</a:t>
            </a:r>
          </a:p>
          <a:p>
            <a:pPr lvl="1"/>
            <a:r>
              <a:rPr lang="en-US" sz="2000" smtClean="0"/>
              <a:t>Pentru diagnostic un </a:t>
            </a:r>
          </a:p>
          <a:p>
            <a:pPr lvl="2"/>
            <a:r>
              <a:rPr lang="en-US" sz="1600" smtClean="0"/>
              <a:t>ABI &lt; 0.8 are o valoare predictiva pozitiva de &gt; 95%</a:t>
            </a:r>
          </a:p>
          <a:p>
            <a:pPr lvl="2"/>
            <a:r>
              <a:rPr lang="en-US" sz="1600" smtClean="0"/>
              <a:t>un ABI &gt;1.10 are o valoare predictiva negativa de &gt;99%</a:t>
            </a:r>
          </a:p>
          <a:p>
            <a:pPr lvl="1"/>
            <a:r>
              <a:rPr lang="en-US" sz="2000" smtClean="0"/>
              <a:t>Nivelul ABI se coreleaza cu severitatea bolii, un ABI &lt; 0.5 se coreleaza cu riscul de amputatie 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248400" y="6248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ESC – 2011 (LEAD)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u="sng" smtClean="0">
                <a:solidFill>
                  <a:srgbClr val="FFFF00"/>
                </a:solidFill>
              </a:rPr>
              <a:t>Testul de efort la covor:</a:t>
            </a:r>
            <a:br>
              <a:rPr lang="en-US" sz="3600" b="1" u="sng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3.2km/h (2mph) panta de 10%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4,5 min claudicatie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ABI 0.70 dr si 0.78 stg</a:t>
            </a:r>
            <a:endParaRPr lang="en-US" sz="3600" smtClean="0">
              <a:solidFill>
                <a:srgbClr val="FFFF00"/>
              </a:solidFill>
            </a:endParaRPr>
          </a:p>
        </p:txBody>
      </p:sp>
      <p:pic>
        <p:nvPicPr>
          <p:cNvPr id="28675" name="Picture 5" descr="CST%20with%20patient%20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95588"/>
            <a:ext cx="54864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0"/>
            <a:ext cx="4951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52400" y="26670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/>
              <a:t>PWVcf 12.7m/s</a:t>
            </a:r>
          </a:p>
          <a:p>
            <a:r>
              <a:rPr kumimoji="0" lang="en-US"/>
              <a:t>Indexul de pulsatilitate IP 0.66</a:t>
            </a:r>
          </a:p>
          <a:p>
            <a:pPr lvl="1"/>
            <a:r>
              <a:rPr kumimoji="0" lang="en-US"/>
              <a:t>IP=Vmax-Vmin/Vmed </a:t>
            </a:r>
          </a:p>
          <a:p>
            <a:r>
              <a:rPr kumimoji="0" lang="en-US" b="1"/>
              <a:t>PWVcr 9.2m/s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carotid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1905000"/>
            <a:ext cx="468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IMT 1.2mm</a:t>
            </a:r>
          </a:p>
        </p:txBody>
      </p:sp>
      <p:sp>
        <p:nvSpPr>
          <p:cNvPr id="33796" name="AutoShape 7" descr="Se afișează carotide 2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AutoShape 9" descr="Se afișează carotide 2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AutoShape 11" descr="Se afișează carotide 2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AutoShape 13" descr="Se afișează carotide 2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00" name="Picture 14" descr="carotid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57912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5" descr="carotid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57912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867400" y="61102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Progresia N : 0.02-0.05mm/an</a:t>
            </a: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6400800" y="5476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IMT: 1.4mm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/>
              <a:t>Ce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metode</a:t>
            </a:r>
            <a:r>
              <a:rPr lang="en-US" sz="4000" b="1" dirty="0" smtClean="0"/>
              <a:t> de diagnostic </a:t>
            </a:r>
            <a:r>
              <a:rPr lang="en-US" sz="4000" b="1" dirty="0" err="1" smtClean="0"/>
              <a:t>paraclinic</a:t>
            </a:r>
            <a:r>
              <a:rPr lang="en-US" sz="4000" b="1" dirty="0" smtClean="0"/>
              <a:t> as </a:t>
            </a:r>
            <a:r>
              <a:rPr lang="en-US" sz="4000" b="1" dirty="0" err="1" smtClean="0"/>
              <a:t>fi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putut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efectua</a:t>
            </a:r>
            <a:r>
              <a:rPr lang="en-US" sz="4000" b="1" dirty="0" smtClean="0"/>
              <a:t>?</a:t>
            </a:r>
            <a:endParaRPr lang="ro-RO" sz="4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Indicele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glezna</a:t>
            </a:r>
            <a:r>
              <a:rPr lang="en-US" sz="2400" b="0" dirty="0" smtClean="0">
                <a:latin typeface="+mj-lt"/>
              </a:rPr>
              <a:t>/brat </a:t>
            </a:r>
            <a:r>
              <a:rPr lang="en-US" sz="2400" b="0" dirty="0" err="1" smtClean="0">
                <a:latin typeface="+mj-lt"/>
              </a:rPr>
              <a:t>sau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indexul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 </a:t>
            </a:r>
            <a:r>
              <a:rPr lang="en-US" sz="2400" b="0" dirty="0" err="1" smtClean="0">
                <a:solidFill>
                  <a:schemeClr val="hlink"/>
                </a:solidFill>
                <a:latin typeface="+mj-lt"/>
              </a:rPr>
              <a:t>deget</a:t>
            </a:r>
            <a:r>
              <a:rPr lang="en-US" sz="2400" b="0" dirty="0" smtClean="0">
                <a:solidFill>
                  <a:schemeClr val="hlink"/>
                </a:solidFill>
                <a:latin typeface="+mj-lt"/>
              </a:rPr>
              <a:t> /brat</a:t>
            </a:r>
            <a:r>
              <a:rPr lang="ro-RO" sz="2400" b="0" dirty="0" smtClean="0">
                <a:latin typeface="+mj-lt"/>
              </a:rPr>
              <a:t>, </a:t>
            </a:r>
            <a:endParaRPr lang="en-US" sz="2400" b="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Examinarea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 </a:t>
            </a:r>
            <a:r>
              <a:rPr lang="en-US" sz="2400" b="0" dirty="0" err="1" smtClean="0">
                <a:solidFill>
                  <a:schemeClr val="hlink"/>
                </a:solidFill>
                <a:latin typeface="+mj-lt"/>
              </a:rPr>
              <a:t>presiunii</a:t>
            </a:r>
            <a:r>
              <a:rPr lang="en-US" sz="2400" b="0" dirty="0" smtClean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2400" b="0" dirty="0" err="1" smtClean="0">
                <a:solidFill>
                  <a:schemeClr val="hlink"/>
                </a:solidFill>
                <a:latin typeface="+mj-lt"/>
              </a:rPr>
              <a:t>segmentale</a:t>
            </a:r>
            <a:endParaRPr lang="ro-RO" sz="2400" b="0" dirty="0" smtClean="0">
              <a:solidFill>
                <a:schemeClr val="hlink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Inregistrarea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 </a:t>
            </a:r>
            <a:r>
              <a:rPr lang="en-US" sz="2400" b="0" dirty="0" err="1" smtClean="0">
                <a:solidFill>
                  <a:schemeClr val="hlink"/>
                </a:solidFill>
                <a:latin typeface="+mj-lt"/>
              </a:rPr>
              <a:t>volumului</a:t>
            </a:r>
            <a:r>
              <a:rPr lang="en-US" sz="2400" b="0" dirty="0" smtClean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2400" b="0" dirty="0" err="1" smtClean="0">
                <a:solidFill>
                  <a:schemeClr val="hlink"/>
                </a:solidFill>
                <a:latin typeface="+mj-lt"/>
              </a:rPr>
              <a:t>pulsatil</a:t>
            </a:r>
            <a:endParaRPr lang="ro-RO" sz="2400" b="0" dirty="0" smtClean="0">
              <a:solidFill>
                <a:schemeClr val="hlink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Ultrasonografie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doppler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continuu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1800" b="0" dirty="0" smtClean="0">
                <a:latin typeface="+mj-lt"/>
              </a:rPr>
              <a:t>(Doppler </a:t>
            </a:r>
            <a:r>
              <a:rPr lang="en-US" sz="1800" b="0" dirty="0" err="1" smtClean="0">
                <a:latin typeface="+mj-lt"/>
              </a:rPr>
              <a:t>flowmetry</a:t>
            </a:r>
            <a:r>
              <a:rPr lang="en-US" sz="1800" b="0" dirty="0" smtClean="0">
                <a:latin typeface="+mj-lt"/>
              </a:rPr>
              <a:t>) </a:t>
            </a:r>
            <a:r>
              <a:rPr lang="en-US" sz="1800" b="0" dirty="0" err="1" smtClean="0">
                <a:latin typeface="+mj-lt"/>
              </a:rPr>
              <a:t>analiza</a:t>
            </a:r>
            <a:r>
              <a:rPr lang="en-US" sz="1800" b="0" dirty="0" smtClean="0">
                <a:latin typeface="+mj-lt"/>
              </a:rPr>
              <a:t> </a:t>
            </a:r>
            <a:r>
              <a:rPr lang="en-US" sz="1800" b="0" dirty="0" err="1" smtClean="0">
                <a:latin typeface="+mj-lt"/>
              </a:rPr>
              <a:t>undei</a:t>
            </a:r>
            <a:r>
              <a:rPr lang="en-US" sz="1800" b="0" dirty="0" smtClean="0">
                <a:latin typeface="+mj-lt"/>
              </a:rPr>
              <a:t> de flux.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Evaluarea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presiunii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transcutanate</a:t>
            </a:r>
            <a:r>
              <a:rPr lang="en-US" sz="2400" b="0" dirty="0" smtClean="0">
                <a:latin typeface="+mj-lt"/>
              </a:rPr>
              <a:t> a </a:t>
            </a:r>
            <a:r>
              <a:rPr lang="en-US" sz="2400" b="0" dirty="0" err="1" smtClean="0">
                <a:latin typeface="+mj-lt"/>
              </a:rPr>
              <a:t>oxigenului</a:t>
            </a:r>
            <a:r>
              <a:rPr lang="en-US" sz="2400" b="0" dirty="0" smtClean="0">
                <a:latin typeface="+mj-lt"/>
              </a:rPr>
              <a:t> (TCPO2),</a:t>
            </a:r>
            <a:endParaRPr lang="ro-RO" sz="2400" b="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latin typeface="+mj-lt"/>
              </a:rPr>
              <a:t>Testarea</a:t>
            </a:r>
            <a:r>
              <a:rPr lang="en-US" sz="2400" b="0" dirty="0" smtClean="0">
                <a:latin typeface="+mj-lt"/>
              </a:rPr>
              <a:t> la </a:t>
            </a:r>
            <a:r>
              <a:rPr lang="en-US" sz="2400" b="0" dirty="0" err="1" smtClean="0">
                <a:latin typeface="+mj-lt"/>
              </a:rPr>
              <a:t>efort</a:t>
            </a:r>
            <a:r>
              <a:rPr lang="en-US" sz="2400" b="0" dirty="0" smtClean="0">
                <a:latin typeface="+mj-lt"/>
              </a:rPr>
              <a:t> la </a:t>
            </a:r>
            <a:r>
              <a:rPr lang="en-US" sz="2400" b="0" dirty="0" err="1" smtClean="0">
                <a:latin typeface="+mj-lt"/>
              </a:rPr>
              <a:t>covor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rulant</a:t>
            </a:r>
            <a:r>
              <a:rPr lang="en-US" sz="2400" b="0" dirty="0" smtClean="0">
                <a:latin typeface="+mj-lt"/>
              </a:rPr>
              <a:t> cu </a:t>
            </a:r>
            <a:r>
              <a:rPr lang="en-US" sz="2400" b="0" dirty="0" err="1" smtClean="0">
                <a:latin typeface="+mj-lt"/>
              </a:rPr>
              <a:t>sau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fara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evaluare</a:t>
            </a:r>
            <a:r>
              <a:rPr lang="en-US" sz="2400" b="0" dirty="0" smtClean="0">
                <a:latin typeface="+mj-lt"/>
              </a:rPr>
              <a:t> ABI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solidFill>
                  <a:srgbClr val="FFCC66"/>
                </a:solidFill>
                <a:latin typeface="+mj-lt"/>
              </a:rPr>
              <a:t>Testul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 de </a:t>
            </a:r>
            <a:r>
              <a:rPr lang="en-US" sz="2400" b="0" dirty="0" err="1" smtClean="0">
                <a:solidFill>
                  <a:srgbClr val="FFCC66"/>
                </a:solidFill>
                <a:latin typeface="+mj-lt"/>
              </a:rPr>
              <a:t>mers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 6 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0" dirty="0" smtClean="0">
                <a:solidFill>
                  <a:srgbClr val="FFCC66"/>
                </a:solidFill>
                <a:latin typeface="+mj-lt"/>
              </a:rPr>
              <a:t>Duplex Ultrasound</a:t>
            </a:r>
            <a:endParaRPr lang="en-US" sz="2400" b="0" dirty="0" smtClean="0">
              <a:solidFill>
                <a:srgbClr val="FFCC6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>
                <a:solidFill>
                  <a:srgbClr val="FFCC66"/>
                </a:solidFill>
                <a:latin typeface="+mj-lt"/>
              </a:rPr>
              <a:t>Angiografie</a:t>
            </a:r>
            <a:r>
              <a:rPr lang="en-US" sz="2400" b="0" dirty="0" smtClean="0">
                <a:solidFill>
                  <a:srgbClr val="FFCC66"/>
                </a:solidFill>
                <a:latin typeface="+mj-lt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0" dirty="0" smtClean="0">
                <a:latin typeface="+mj-lt"/>
              </a:rPr>
              <a:t>CTMS/RMN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0" dirty="0" smtClean="0">
                <a:latin typeface="+mj-lt"/>
              </a:rPr>
              <a:t>Contrast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0" dirty="0" smtClean="0">
                <a:latin typeface="+mj-lt"/>
              </a:rPr>
              <a:t>Digital subtraction angiography</a:t>
            </a:r>
            <a:endParaRPr lang="ro-RO" sz="2000" b="0" dirty="0" smtClean="0">
              <a:solidFill>
                <a:srgbClr val="FFCC66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0" dirty="0" smtClean="0">
              <a:latin typeface="+mj-lt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867400" y="6324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ACC/AHA guideline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200" b="1" u="sng" smtClean="0">
                <a:solidFill>
                  <a:srgbClr val="FFFF00"/>
                </a:solidFill>
                <a:cs typeface="Times New Roman" pitchFamily="18" charset="0"/>
              </a:rPr>
              <a:t>Caracteristicile</a:t>
            </a:r>
            <a:r>
              <a:rPr lang="en-US" sz="4200" b="1" smtClean="0">
                <a:solidFill>
                  <a:srgbClr val="FFFF00"/>
                </a:solidFill>
                <a:cs typeface="Times New Roman" pitchFamily="18" charset="0"/>
              </a:rPr>
              <a:t> ideale</a:t>
            </a:r>
            <a:r>
              <a:rPr lang="en-US" sz="3000" b="1" smtClean="0">
                <a:solidFill>
                  <a:srgbClr val="FFFF00"/>
                </a:solidFill>
                <a:cs typeface="Times New Roman" pitchFamily="18" charset="0"/>
              </a:rPr>
              <a:t> ale ghidurilor</a:t>
            </a:r>
            <a:r>
              <a:rPr lang="en-US" sz="3000" b="1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en-US" sz="3000" b="1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3000" b="1" smtClean="0">
                <a:solidFill>
                  <a:schemeClr val="hlink"/>
                </a:solidFill>
                <a:cs typeface="Times New Roman" pitchFamily="18" charset="0"/>
              </a:rPr>
              <a:t>pentru aplicatia clinica</a:t>
            </a:r>
            <a:r>
              <a:rPr lang="en-US" sz="30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30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3000" b="1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tx1"/>
                </a:solidFill>
              </a:rPr>
              <a:t>Medicina bazat</a:t>
            </a:r>
            <a:r>
              <a:rPr lang="en-US" sz="3000" b="1" smtClean="0">
                <a:solidFill>
                  <a:schemeClr val="tx1"/>
                </a:solidFill>
                <a:cs typeface="Times New Roman" pitchFamily="18" charset="0"/>
              </a:rPr>
              <a:t>ă pe dovezi</a:t>
            </a:r>
            <a:r>
              <a:rPr lang="en-US" sz="3000" b="1" smtClean="0">
                <a:cs typeface="Times New Roman" pitchFamily="18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o-RO" sz="2500" smtClean="0"/>
              <a:t>Validitatea</a:t>
            </a:r>
            <a:r>
              <a:rPr lang="en-US" sz="2500" smtClean="0"/>
              <a:t> 	- 		</a:t>
            </a:r>
            <a:r>
              <a:rPr lang="en-US" sz="1500" smtClean="0"/>
              <a:t>continentala</a:t>
            </a:r>
            <a:endParaRPr lang="ro-RO" sz="900" smtClean="0"/>
          </a:p>
          <a:p>
            <a:pPr eaLnBrk="1" hangingPunct="1">
              <a:lnSpc>
                <a:spcPct val="130000"/>
              </a:lnSpc>
            </a:pPr>
            <a:r>
              <a:rPr lang="ro-RO" sz="2500" smtClean="0"/>
              <a:t>Reproductibilitatea</a:t>
            </a:r>
            <a:r>
              <a:rPr lang="en-US" sz="2500" smtClean="0"/>
              <a:t> </a:t>
            </a:r>
            <a:r>
              <a:rPr lang="en-US" sz="1700" smtClean="0"/>
              <a:t>– 		</a:t>
            </a:r>
            <a:r>
              <a:rPr lang="en-US" sz="1500" smtClean="0"/>
              <a:t>la pacienti de acelasi tip</a:t>
            </a:r>
            <a:endParaRPr lang="ro-RO" sz="900" smtClean="0"/>
          </a:p>
          <a:p>
            <a:pPr eaLnBrk="1" hangingPunct="1">
              <a:lnSpc>
                <a:spcPct val="130000"/>
              </a:lnSpc>
            </a:pPr>
            <a:r>
              <a:rPr lang="ro-RO" sz="2500" smtClean="0"/>
              <a:t>Fiabilitatea</a:t>
            </a:r>
            <a:r>
              <a:rPr lang="en-US" sz="2500" smtClean="0"/>
              <a:t> 	</a:t>
            </a:r>
            <a:r>
              <a:rPr lang="en-US" sz="1700" smtClean="0"/>
              <a:t>– 		</a:t>
            </a:r>
            <a:r>
              <a:rPr lang="en-US" sz="1500" smtClean="0"/>
              <a:t>in timp</a:t>
            </a:r>
            <a:endParaRPr lang="ro-RO" sz="900" smtClean="0"/>
          </a:p>
          <a:p>
            <a:pPr eaLnBrk="1" hangingPunct="1">
              <a:lnSpc>
                <a:spcPct val="130000"/>
              </a:lnSpc>
            </a:pPr>
            <a:r>
              <a:rPr lang="ro-RO" sz="2500" smtClean="0"/>
              <a:t>Aplicabilitatea </a:t>
            </a:r>
            <a:r>
              <a:rPr lang="en-US" sz="2500" smtClean="0"/>
              <a:t>si </a:t>
            </a:r>
            <a:r>
              <a:rPr lang="ro-RO" sz="2500" smtClean="0"/>
              <a:t>Flexibilitatea clinică</a:t>
            </a:r>
            <a:endParaRPr lang="ro-RO" sz="1600" smtClean="0"/>
          </a:p>
          <a:p>
            <a:pPr eaLnBrk="1" hangingPunct="1">
              <a:lnSpc>
                <a:spcPct val="130000"/>
              </a:lnSpc>
            </a:pPr>
            <a:r>
              <a:rPr lang="ro-RO" sz="2500" smtClean="0"/>
              <a:t>Claritatea</a:t>
            </a:r>
            <a:r>
              <a:rPr lang="en-US" sz="2500" smtClean="0"/>
              <a:t> 	</a:t>
            </a:r>
            <a:r>
              <a:rPr lang="en-US" sz="1700" smtClean="0"/>
              <a:t>– 		</a:t>
            </a:r>
            <a:r>
              <a:rPr lang="en-US" sz="1500" smtClean="0"/>
              <a:t>in viziunea medicala</a:t>
            </a:r>
            <a:endParaRPr lang="ro-RO" sz="900" smtClean="0"/>
          </a:p>
          <a:p>
            <a:pPr eaLnBrk="1" hangingPunct="1">
              <a:lnSpc>
                <a:spcPct val="130000"/>
              </a:lnSpc>
            </a:pPr>
            <a:r>
              <a:rPr lang="ro-RO" sz="2500" smtClean="0"/>
              <a:t>Documentarea meticuloasă a evidenţelor</a:t>
            </a:r>
            <a:endParaRPr lang="en-US" sz="2500" smtClean="0"/>
          </a:p>
          <a:p>
            <a:pPr lvl="2" eaLnBrk="1" hangingPunct="1">
              <a:lnSpc>
                <a:spcPct val="130000"/>
              </a:lnSpc>
            </a:pPr>
            <a:r>
              <a:rPr lang="en-US" sz="2000" b="0" smtClean="0"/>
              <a:t>Medicina bazat</a:t>
            </a:r>
            <a:r>
              <a:rPr lang="en-US" sz="2000" b="0" smtClean="0">
                <a:cs typeface="Times New Roman" pitchFamily="18" charset="0"/>
              </a:rPr>
              <a:t>ă pe dovezi - 	trialuri</a:t>
            </a:r>
            <a:endParaRPr lang="ro-RO" smtClean="0"/>
          </a:p>
          <a:p>
            <a:pPr eaLnBrk="1" hangingPunct="1">
              <a:lnSpc>
                <a:spcPct val="130000"/>
              </a:lnSpc>
            </a:pPr>
            <a:r>
              <a:rPr lang="en-US" sz="2500" smtClean="0"/>
              <a:t>R</a:t>
            </a:r>
            <a:r>
              <a:rPr lang="ro-RO" sz="2500" smtClean="0"/>
              <a:t>evizuiri </a:t>
            </a:r>
            <a:r>
              <a:rPr lang="en-US" sz="2500" smtClean="0"/>
              <a:t>sistematice si </a:t>
            </a:r>
            <a:r>
              <a:rPr lang="ro-RO" sz="2500" smtClean="0"/>
              <a:t>regulate a ghidurilor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1628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ESC/ESH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562600" cy="83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dirty="0" err="1" smtClean="0"/>
              <a:t>Parametrii</a:t>
            </a:r>
            <a:r>
              <a:rPr lang="en-US" sz="4000" dirty="0" smtClean="0"/>
              <a:t> </a:t>
            </a:r>
            <a:r>
              <a:rPr lang="en-US" sz="4000" dirty="0" err="1" smtClean="0"/>
              <a:t>corelati</a:t>
            </a:r>
            <a:r>
              <a:rPr lang="en-US" sz="4000" dirty="0" smtClean="0"/>
              <a:t> cu </a:t>
            </a:r>
            <a:r>
              <a:rPr lang="en-US" sz="4000" dirty="0" err="1" smtClean="0"/>
              <a:t>morbimortalitatea</a:t>
            </a:r>
            <a:r>
              <a:rPr lang="en-US" sz="4000" dirty="0" smtClean="0"/>
              <a:t> CV ?</a:t>
            </a:r>
            <a:endParaRPr lang="ro-RO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Grosimea IM (</a:t>
            </a:r>
            <a:r>
              <a:rPr lang="en-US" sz="2400" smtClean="0">
                <a:solidFill>
                  <a:srgbClr val="CC0000"/>
                </a:solidFill>
              </a:rPr>
              <a:t>IMT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400" smtClean="0"/>
              <a:t>Disfunctia endoteliala (</a:t>
            </a:r>
            <a:r>
              <a:rPr lang="en-US" sz="2400" smtClean="0">
                <a:solidFill>
                  <a:schemeClr val="hlink"/>
                </a:solidFill>
              </a:rPr>
              <a:t>FMD</a:t>
            </a:r>
            <a:r>
              <a:rPr lang="en-US" sz="2400" smtClean="0"/>
              <a:t>)</a:t>
            </a:r>
            <a:endParaRPr lang="ro-RO" sz="2400" smtClean="0"/>
          </a:p>
          <a:p>
            <a:pPr eaLnBrk="1" hangingPunct="1"/>
            <a:r>
              <a:rPr lang="en-US" sz="2400" smtClean="0"/>
              <a:t>Indicele de </a:t>
            </a:r>
            <a:r>
              <a:rPr lang="en-US" sz="2400" smtClean="0">
                <a:solidFill>
                  <a:schemeClr val="hlink"/>
                </a:solidFill>
              </a:rPr>
              <a:t>distensibilitate</a:t>
            </a:r>
            <a:r>
              <a:rPr lang="en-US" sz="2400" smtClean="0"/>
              <a:t> </a:t>
            </a:r>
            <a:r>
              <a:rPr lang="en-US" sz="2400" smtClean="0">
                <a:cs typeface="Arial" charset="0"/>
              </a:rPr>
              <a:t>∆D/∆P*D (mmHg-1)</a:t>
            </a:r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Complianta</a:t>
            </a:r>
            <a:r>
              <a:rPr lang="en-US" sz="2400" smtClean="0"/>
              <a:t> arteriala </a:t>
            </a:r>
            <a:r>
              <a:rPr lang="en-US" sz="2400" smtClean="0">
                <a:cs typeface="Arial" charset="0"/>
              </a:rPr>
              <a:t>∆D/∆P (cm/mmHg)</a:t>
            </a:r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Modulul elastic</a:t>
            </a:r>
            <a:r>
              <a:rPr lang="en-US" sz="2400" smtClean="0"/>
              <a:t> volumetric </a:t>
            </a:r>
            <a:r>
              <a:rPr lang="en-US" sz="2400" smtClean="0">
                <a:cs typeface="Arial" charset="0"/>
              </a:rPr>
              <a:t>∆P(∆V/V) (mmHg) </a:t>
            </a:r>
            <a:endParaRPr lang="en-US" sz="2400" smtClean="0"/>
          </a:p>
          <a:p>
            <a:pPr eaLnBrk="1" hangingPunct="1"/>
            <a:r>
              <a:rPr lang="en-US" sz="2400" smtClean="0"/>
              <a:t>Modulul elastic </a:t>
            </a:r>
            <a:r>
              <a:rPr lang="en-US" sz="2400" smtClean="0">
                <a:solidFill>
                  <a:schemeClr val="hlink"/>
                </a:solidFill>
              </a:rPr>
              <a:t>Young</a:t>
            </a:r>
            <a:r>
              <a:rPr lang="en-US" sz="2400" smtClean="0"/>
              <a:t> </a:t>
            </a:r>
            <a:r>
              <a:rPr lang="en-US" sz="2400" smtClean="0">
                <a:cs typeface="Arial" charset="0"/>
              </a:rPr>
              <a:t>∆P * D/(∆D*h) (mmHg cm)</a:t>
            </a:r>
            <a:endParaRPr lang="en-US" sz="2400" smtClean="0"/>
          </a:p>
          <a:p>
            <a:pPr eaLnBrk="1" hangingPunct="1"/>
            <a:r>
              <a:rPr lang="en-US" sz="2400" smtClean="0"/>
              <a:t>Presiunea / indexul de </a:t>
            </a:r>
            <a:r>
              <a:rPr lang="en-US" sz="2400" smtClean="0">
                <a:solidFill>
                  <a:schemeClr val="hlink"/>
                </a:solidFill>
              </a:rPr>
              <a:t>augumentatie</a:t>
            </a:r>
            <a:r>
              <a:rPr lang="en-US" sz="2400" smtClean="0"/>
              <a:t> (mmHg / %din PP)</a:t>
            </a:r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Impedanta</a:t>
            </a:r>
            <a:r>
              <a:rPr lang="en-US" sz="2400" smtClean="0"/>
              <a:t> caracteristica </a:t>
            </a:r>
            <a:r>
              <a:rPr lang="en-US" sz="2400" smtClean="0">
                <a:cs typeface="Arial" charset="0"/>
              </a:rPr>
              <a:t>∆P/∆V (mmHg/cm3)</a:t>
            </a:r>
            <a:endParaRPr lang="en-US" sz="2400" smtClean="0"/>
          </a:p>
          <a:p>
            <a:pPr eaLnBrk="1" hangingPunct="1"/>
            <a:r>
              <a:rPr lang="en-US" sz="2400" smtClean="0"/>
              <a:t>Indexul de rigiditate beta </a:t>
            </a:r>
            <a:r>
              <a:rPr lang="el-GR" sz="2400" smtClean="0">
                <a:solidFill>
                  <a:schemeClr val="hlink"/>
                </a:solidFill>
                <a:cs typeface="Arial" charset="0"/>
              </a:rPr>
              <a:t>β</a:t>
            </a:r>
            <a:r>
              <a:rPr lang="en-US" sz="2400" smtClean="0">
                <a:cs typeface="Arial" charset="0"/>
              </a:rPr>
              <a:t>=ln(Ps-Pd)/[(Ds-Dd)Dd]</a:t>
            </a:r>
            <a:endParaRPr lang="el-GR" sz="2400" smtClean="0">
              <a:cs typeface="Arial" charset="0"/>
            </a:endParaRPr>
          </a:p>
          <a:p>
            <a:pPr eaLnBrk="1" hangingPunct="1"/>
            <a:r>
              <a:rPr lang="en-US" sz="2400" smtClean="0"/>
              <a:t>Indexul de elasticitate a arterelor </a:t>
            </a:r>
            <a:r>
              <a:rPr lang="en-US" sz="2400" smtClean="0">
                <a:solidFill>
                  <a:schemeClr val="hlink"/>
                </a:solidFill>
              </a:rPr>
              <a:t>mari</a:t>
            </a:r>
            <a:r>
              <a:rPr lang="en-US" sz="2400" smtClean="0"/>
              <a:t> </a:t>
            </a:r>
            <a:r>
              <a:rPr lang="en-US" sz="2400" smtClean="0">
                <a:cs typeface="Arial" charset="0"/>
              </a:rPr>
              <a:t>∆V/∆P cm3/mmHg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o-RO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o-RO" smtClean="0"/>
          </a:p>
        </p:txBody>
      </p:sp>
      <p:pic>
        <p:nvPicPr>
          <p:cNvPr id="37892" name="Picture 4" descr="0006A1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0038"/>
            <a:ext cx="7162800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o-RO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o-RO" smtClean="0"/>
          </a:p>
        </p:txBody>
      </p:sp>
      <p:pic>
        <p:nvPicPr>
          <p:cNvPr id="38916" name="Picture 4" descr="00084A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162800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025" y="3429000"/>
            <a:ext cx="3178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914400"/>
            <a:ext cx="304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Angiografie</a:t>
            </a:r>
            <a:endParaRPr lang="ro-RO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5334000" cy="2209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err="1" smtClean="0"/>
              <a:t>Aterele</a:t>
            </a:r>
            <a:r>
              <a:rPr lang="en-US" sz="2000" dirty="0" smtClean="0"/>
              <a:t> </a:t>
            </a:r>
            <a:r>
              <a:rPr lang="en-US" sz="2000" dirty="0" err="1" smtClean="0"/>
              <a:t>iliace</a:t>
            </a:r>
            <a:r>
              <a:rPr lang="en-US" sz="2000" dirty="0" smtClean="0"/>
              <a:t> </a:t>
            </a:r>
            <a:r>
              <a:rPr lang="en-US" sz="2000" dirty="0" err="1" smtClean="0"/>
              <a:t>comune</a:t>
            </a:r>
            <a:r>
              <a:rPr lang="en-US" sz="2000" dirty="0" smtClean="0"/>
              <a:t>, </a:t>
            </a:r>
            <a:r>
              <a:rPr lang="en-US" sz="2000" dirty="0" err="1" smtClean="0"/>
              <a:t>interna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</a:t>
            </a:r>
            <a:r>
              <a:rPr lang="en-US" sz="2000" dirty="0" smtClean="0"/>
              <a:t> </a:t>
            </a:r>
            <a:r>
              <a:rPr lang="en-US" sz="2000" dirty="0" err="1" smtClean="0"/>
              <a:t>permeabile</a:t>
            </a:r>
            <a:r>
              <a:rPr lang="en-US" sz="2000" dirty="0" smtClean="0"/>
              <a:t> bilateral. </a:t>
            </a:r>
            <a:r>
              <a:rPr lang="en-US" sz="2000" dirty="0" err="1" smtClean="0"/>
              <a:t>Ambele</a:t>
            </a:r>
            <a:r>
              <a:rPr lang="en-US" sz="2000" dirty="0" smtClean="0"/>
              <a:t> </a:t>
            </a:r>
            <a:r>
              <a:rPr lang="en-US" sz="2000" dirty="0" err="1" smtClean="0"/>
              <a:t>femurale</a:t>
            </a:r>
            <a:r>
              <a:rPr lang="en-US" sz="2000" dirty="0" smtClean="0"/>
              <a:t> </a:t>
            </a:r>
            <a:r>
              <a:rPr lang="en-US" sz="2000" dirty="0" err="1" smtClean="0"/>
              <a:t>profunde</a:t>
            </a:r>
            <a:r>
              <a:rPr lang="en-US" sz="2000" dirty="0" smtClean="0"/>
              <a:t> cu </a:t>
            </a:r>
            <a:r>
              <a:rPr lang="en-US" sz="2000" dirty="0" err="1" smtClean="0"/>
              <a:t>stenozari</a:t>
            </a:r>
            <a:r>
              <a:rPr lang="en-US" sz="2000" dirty="0" smtClean="0"/>
              <a:t> </a:t>
            </a:r>
            <a:r>
              <a:rPr lang="en-US" sz="2000" dirty="0" err="1" smtClean="0"/>
              <a:t>etajate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Ambele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femurale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superficiale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obstruate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cu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reincarcare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in 1/3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distala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Am</a:t>
            </a:r>
            <a:r>
              <a:rPr lang="en-US" sz="2000" dirty="0" err="1" smtClean="0"/>
              <a:t>bele</a:t>
            </a:r>
            <a:r>
              <a:rPr lang="en-US" sz="2000" dirty="0" smtClean="0"/>
              <a:t> </a:t>
            </a:r>
            <a:r>
              <a:rPr lang="en-US" sz="2000" dirty="0" err="1" smtClean="0"/>
              <a:t>poplitee</a:t>
            </a:r>
            <a:r>
              <a:rPr lang="en-US" sz="2000" dirty="0" smtClean="0"/>
              <a:t>, </a:t>
            </a:r>
            <a:r>
              <a:rPr lang="en-US" sz="2000" dirty="0" err="1" smtClean="0"/>
              <a:t>artera</a:t>
            </a:r>
            <a:r>
              <a:rPr lang="en-US" sz="2000" dirty="0" smtClean="0"/>
              <a:t> </a:t>
            </a:r>
            <a:r>
              <a:rPr lang="en-US" sz="2000" dirty="0" err="1" smtClean="0"/>
              <a:t>tibiala</a:t>
            </a:r>
            <a:r>
              <a:rPr lang="en-US" sz="2000" dirty="0" smtClean="0"/>
              <a:t> </a:t>
            </a:r>
            <a:r>
              <a:rPr lang="en-US" sz="2000" dirty="0" err="1" smtClean="0"/>
              <a:t>anterioara</a:t>
            </a:r>
            <a:r>
              <a:rPr lang="en-US" sz="2000" dirty="0" smtClean="0"/>
              <a:t>, </a:t>
            </a:r>
            <a:r>
              <a:rPr lang="en-US" sz="2000" dirty="0" err="1" smtClean="0"/>
              <a:t>trunchiul</a:t>
            </a:r>
            <a:r>
              <a:rPr lang="en-US" sz="2000" dirty="0" smtClean="0"/>
              <a:t> </a:t>
            </a:r>
            <a:r>
              <a:rPr lang="en-US" sz="2000" dirty="0" err="1" smtClean="0"/>
              <a:t>tibio-peronier</a:t>
            </a:r>
            <a:r>
              <a:rPr lang="en-US" sz="2000" dirty="0" smtClean="0"/>
              <a:t>, </a:t>
            </a:r>
            <a:r>
              <a:rPr lang="en-US" sz="2000" dirty="0" err="1" smtClean="0"/>
              <a:t>tibiala</a:t>
            </a:r>
            <a:r>
              <a:rPr lang="en-US" sz="2000" dirty="0" smtClean="0"/>
              <a:t> </a:t>
            </a:r>
            <a:r>
              <a:rPr lang="en-US" sz="2000" dirty="0" err="1" smtClean="0"/>
              <a:t>posterioara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pedioasa</a:t>
            </a:r>
            <a:r>
              <a:rPr lang="en-US" sz="2000" dirty="0" smtClean="0"/>
              <a:t> </a:t>
            </a:r>
            <a:r>
              <a:rPr lang="en-US" sz="2000" dirty="0" err="1" smtClean="0"/>
              <a:t>permeabile</a:t>
            </a:r>
            <a:r>
              <a:rPr lang="en-US" sz="2000" dirty="0" smtClean="0"/>
              <a:t>.</a:t>
            </a:r>
            <a:endParaRPr lang="ro-RO" sz="2000" dirty="0" smtClean="0"/>
          </a:p>
        </p:txBody>
      </p:sp>
      <p:pic>
        <p:nvPicPr>
          <p:cNvPr id="39941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3713"/>
            <a:ext cx="3505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438150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selection of the most appropriate revascularization strategy</a:t>
            </a:r>
          </a:p>
          <a:p>
            <a:r>
              <a:rPr lang="en-US" sz="2000"/>
              <a:t>has to be determined </a:t>
            </a:r>
            <a:r>
              <a:rPr lang="en-US" sz="2000" b="1">
                <a:solidFill>
                  <a:srgbClr val="FFFF00"/>
                </a:solidFill>
              </a:rPr>
              <a:t>on a case-by-case basis in a specialized vascular</a:t>
            </a:r>
          </a:p>
          <a:p>
            <a:r>
              <a:rPr lang="en-US" sz="2000" b="1">
                <a:solidFill>
                  <a:srgbClr val="FFFF00"/>
                </a:solidFill>
              </a:rPr>
              <a:t>centre in close cooperation with an endovascular specialist</a:t>
            </a:r>
          </a:p>
          <a:p>
            <a:r>
              <a:rPr lang="en-US" sz="2000" b="1">
                <a:solidFill>
                  <a:srgbClr val="FFFF00"/>
                </a:solidFill>
              </a:rPr>
              <a:t>and a vascular surgeon</a:t>
            </a:r>
            <a:r>
              <a:rPr lang="en-US" sz="2000"/>
              <a:t>. The main issues to be considered are</a:t>
            </a:r>
          </a:p>
          <a:p>
            <a:r>
              <a:rPr lang="en-US" sz="2000"/>
              <a:t>the anatomical suitability (Table 6), co-morbidities, local availability</a:t>
            </a:r>
          </a:p>
          <a:p>
            <a:r>
              <a:rPr lang="en-US" sz="2000"/>
              <a:t>and expertise, and the patient’s preference</a:t>
            </a:r>
          </a:p>
          <a:p>
            <a:r>
              <a:rPr lang="en-US" sz="2000"/>
              <a:t>	While revascularization is obligatory in patients with CLI, the evidence of any long-term benefit of endovascular treatment over</a:t>
            </a:r>
          </a:p>
          <a:p>
            <a:r>
              <a:rPr lang="en-US" sz="2000"/>
              <a:t>supervised exercise and best medical treatment is inconclusive,</a:t>
            </a:r>
          </a:p>
          <a:p>
            <a:r>
              <a:rPr lang="en-US" sz="2000"/>
              <a:t>especially in patients with mild to moderate claudication.279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64000"/>
            <a:ext cx="39004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57263"/>
            <a:ext cx="66865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371600" y="3276600"/>
            <a:ext cx="23622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543800" cy="44958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108586" tIns="53340" rIns="108586" bIns="53340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Abandonarea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fumatului</a:t>
            </a:r>
            <a:r>
              <a:rPr lang="en-US" sz="2400" b="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Dieta</a:t>
            </a:r>
            <a:endParaRPr lang="en-US" sz="2400" b="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0" dirty="0" smtClean="0"/>
              <a:t>CT</a:t>
            </a:r>
            <a:r>
              <a:rPr lang="ro-RO" sz="2400" b="0" dirty="0" smtClean="0"/>
              <a:t> &lt;4,5 mmol/l (~ 17</a:t>
            </a:r>
            <a:r>
              <a:rPr lang="en-US" sz="2400" b="0" dirty="0" smtClean="0"/>
              <a:t>0</a:t>
            </a:r>
            <a:r>
              <a:rPr lang="ro-RO" sz="2400" b="0" dirty="0" smtClean="0"/>
              <a:t> mg/dl)</a:t>
            </a:r>
            <a:r>
              <a:rPr lang="en-US" sz="2400" b="0" dirty="0" smtClean="0"/>
              <a:t> *</a:t>
            </a:r>
            <a:r>
              <a:rPr lang="ro-RO" sz="2400" b="0" dirty="0" smtClean="0"/>
              <a:t>, </a:t>
            </a:r>
            <a:endParaRPr lang="en-US" sz="2400" b="0" dirty="0" smtClean="0"/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b="0" dirty="0" smtClean="0"/>
              <a:t>de </a:t>
            </a:r>
            <a:r>
              <a:rPr lang="en-US" b="0" dirty="0" err="1" smtClean="0"/>
              <a:t>preferat</a:t>
            </a:r>
            <a:r>
              <a:rPr lang="ro-RO" b="0" dirty="0" smtClean="0"/>
              <a:t> </a:t>
            </a:r>
            <a:r>
              <a:rPr lang="en-US" b="0" dirty="0" smtClean="0"/>
              <a:t>    </a:t>
            </a:r>
            <a:r>
              <a:rPr lang="ro-RO" b="0" dirty="0" smtClean="0"/>
              <a:t>&lt;</a:t>
            </a:r>
            <a:r>
              <a:rPr lang="en-US" b="0" dirty="0" smtClean="0"/>
              <a:t> </a:t>
            </a:r>
            <a:r>
              <a:rPr lang="ro-RO" b="0" dirty="0" smtClean="0"/>
              <a:t>4 mmol/l (~ 15</a:t>
            </a:r>
            <a:r>
              <a:rPr lang="en-US" b="0" dirty="0" smtClean="0"/>
              <a:t>0</a:t>
            </a:r>
            <a:r>
              <a:rPr lang="ro-RO" b="0" dirty="0" smtClean="0"/>
              <a:t> mg/dl)</a:t>
            </a:r>
            <a:r>
              <a:rPr lang="en-US" b="0" dirty="0" smtClean="0"/>
              <a:t> **</a:t>
            </a:r>
            <a:r>
              <a:rPr lang="ro-RO" b="0" dirty="0" smtClean="0"/>
              <a:t>, </a:t>
            </a:r>
            <a:endParaRPr lang="en-US" b="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o-RO" sz="2400" b="0" dirty="0" smtClean="0"/>
              <a:t>LDL-c &lt;</a:t>
            </a:r>
            <a:r>
              <a:rPr lang="en-US" sz="2400" b="0" dirty="0" smtClean="0"/>
              <a:t> </a:t>
            </a:r>
            <a:r>
              <a:rPr lang="ro-RO" sz="2400" b="0" dirty="0" smtClean="0"/>
              <a:t>2,5 mmol/l (~ 100 mg/dl)</a:t>
            </a:r>
            <a:r>
              <a:rPr lang="en-US" sz="2400" b="0" dirty="0" smtClean="0"/>
              <a:t>*</a:t>
            </a:r>
            <a:r>
              <a:rPr lang="ro-RO" sz="2400" b="0" dirty="0" smtClean="0"/>
              <a:t>,</a:t>
            </a:r>
            <a:endParaRPr lang="en-US" sz="2400" b="0" dirty="0" smtClean="0"/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ro-RO" b="0" dirty="0" smtClean="0"/>
              <a:t> </a:t>
            </a:r>
            <a:r>
              <a:rPr lang="en-US" b="0" dirty="0" smtClean="0"/>
              <a:t>de </a:t>
            </a:r>
            <a:r>
              <a:rPr lang="en-US" b="0" dirty="0" err="1" smtClean="0"/>
              <a:t>preferat</a:t>
            </a:r>
            <a:r>
              <a:rPr lang="en-US" b="0" dirty="0" smtClean="0"/>
              <a:t>     </a:t>
            </a:r>
            <a:r>
              <a:rPr lang="ro-RO" b="0" dirty="0" smtClean="0"/>
              <a:t>&lt;</a:t>
            </a:r>
            <a:r>
              <a:rPr lang="en-US" b="0" dirty="0" smtClean="0"/>
              <a:t> </a:t>
            </a:r>
            <a:r>
              <a:rPr lang="ro-RO" b="0" dirty="0" smtClean="0"/>
              <a:t>2 mmol/l </a:t>
            </a:r>
            <a:r>
              <a:rPr lang="ro-RO" b="0" dirty="0" smtClean="0">
                <a:solidFill>
                  <a:srgbClr val="CC0000"/>
                </a:solidFill>
              </a:rPr>
              <a:t>(~ </a:t>
            </a:r>
            <a:r>
              <a:rPr lang="en-US" b="0" dirty="0" smtClean="0">
                <a:solidFill>
                  <a:srgbClr val="CC0000"/>
                </a:solidFill>
              </a:rPr>
              <a:t>7</a:t>
            </a:r>
            <a:r>
              <a:rPr lang="ro-RO" b="0" dirty="0" smtClean="0">
                <a:solidFill>
                  <a:srgbClr val="CC0000"/>
                </a:solidFill>
              </a:rPr>
              <a:t>0 mg/dl</a:t>
            </a:r>
            <a:r>
              <a:rPr lang="en-US" b="0" dirty="0" smtClean="0">
                <a:solidFill>
                  <a:srgbClr val="CC0000"/>
                </a:solidFill>
              </a:rPr>
              <a:t>) **</a:t>
            </a:r>
            <a:r>
              <a:rPr lang="ro-RO" b="0" dirty="0" smtClean="0"/>
              <a:t>, </a:t>
            </a:r>
            <a:endParaRPr lang="en-US" b="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Reducerea</a:t>
            </a:r>
            <a:r>
              <a:rPr lang="en-US" sz="2400" b="0" dirty="0" smtClean="0"/>
              <a:t> TA &lt; 130/85 mmHg *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b="0" dirty="0" smtClean="0"/>
              <a:t> &lt; </a:t>
            </a:r>
            <a:r>
              <a:rPr lang="en-US" b="0" dirty="0" smtClean="0">
                <a:solidFill>
                  <a:srgbClr val="CC0000"/>
                </a:solidFill>
              </a:rPr>
              <a:t>140/90mmHg **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Optimizarea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glicemiei</a:t>
            </a:r>
            <a:r>
              <a:rPr lang="en-US" sz="2400" b="0" dirty="0" smtClean="0"/>
              <a:t> &lt;110mg%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0" dirty="0" smtClean="0"/>
              <a:t>Hb1AC </a:t>
            </a:r>
            <a:r>
              <a:rPr lang="ro-RO" sz="2400" dirty="0" smtClean="0"/>
              <a:t>&lt;</a:t>
            </a:r>
            <a:r>
              <a:rPr lang="en-US" sz="2400" dirty="0" smtClean="0"/>
              <a:t> </a:t>
            </a:r>
            <a:r>
              <a:rPr lang="ro-RO" sz="2400" dirty="0" smtClean="0"/>
              <a:t>6,5%</a:t>
            </a:r>
            <a:endParaRPr lang="en-US" sz="2400" b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Atingerea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greutatii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ideale</a:t>
            </a:r>
            <a:r>
              <a:rPr lang="en-US" sz="2400" b="0" dirty="0" smtClean="0"/>
              <a:t> - Circ </a:t>
            </a:r>
            <a:r>
              <a:rPr lang="en-US" sz="2400" b="0" dirty="0" err="1" smtClean="0"/>
              <a:t>Taliei</a:t>
            </a:r>
            <a:r>
              <a:rPr lang="en-US" sz="2400" b="0" dirty="0" smtClean="0"/>
              <a:t> &lt; 88cm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0" dirty="0" err="1" smtClean="0"/>
              <a:t>Activitatea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fizica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optimizata</a:t>
            </a:r>
            <a:endParaRPr lang="en-US" sz="2400" b="0" dirty="0" smtClean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38200" y="457200"/>
            <a:ext cx="7312025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08586" tIns="53340" rIns="108586" bIns="53340" anchor="ctr"/>
          <a:lstStyle/>
          <a:p>
            <a:pPr>
              <a:defRPr/>
            </a:pPr>
            <a:r>
              <a:rPr kumimoji="0"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Obiective preventiei la pacient: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781800" y="6096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  ESC/ESH 2009</a:t>
            </a:r>
          </a:p>
          <a:p>
            <a:r>
              <a:rPr lang="en-US"/>
              <a:t>**ESC/ESH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Ce spun ghidurile despre tratament ?</a:t>
            </a:r>
            <a:endParaRPr lang="ro-RO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Reducerea riscului cardiovascular</a:t>
            </a:r>
            <a:endParaRPr lang="ro-RO" sz="200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1800" b="0" smtClean="0"/>
              <a:t>Medicatie hipolipemianta</a:t>
            </a:r>
            <a:endParaRPr lang="ro-RO" sz="1800" b="0" smtClean="0"/>
          </a:p>
          <a:p>
            <a:pPr lvl="1" eaLnBrk="1" hangingPunct="1"/>
            <a:r>
              <a:rPr lang="en-US" sz="1800" b="0" smtClean="0"/>
              <a:t>Medicatie hipotensoare</a:t>
            </a:r>
            <a:endParaRPr lang="ro-RO" sz="1800" b="0" smtClean="0"/>
          </a:p>
          <a:p>
            <a:pPr lvl="1" eaLnBrk="1" hangingPunct="1"/>
            <a:r>
              <a:rPr lang="en-US" sz="1800" b="0" smtClean="0"/>
              <a:t>Terapia diabetului</a:t>
            </a:r>
          </a:p>
          <a:p>
            <a:pPr lvl="1" eaLnBrk="1" hangingPunct="1"/>
            <a:r>
              <a:rPr lang="en-US" sz="1800" b="0" smtClean="0"/>
              <a:t>Oprirea fumatului</a:t>
            </a:r>
          </a:p>
          <a:p>
            <a:pPr lvl="1" eaLnBrk="1" hangingPunct="1"/>
            <a:r>
              <a:rPr lang="en-US" sz="1800" b="0" smtClean="0"/>
              <a:t>Medicatia de reducere a </a:t>
            </a:r>
            <a:r>
              <a:rPr lang="ro-RO" sz="1800" b="0" smtClean="0"/>
              <a:t>Homocysteine</a:t>
            </a:r>
            <a:r>
              <a:rPr lang="en-US" sz="1800" b="0" smtClean="0"/>
              <a:t>i (B12, Acid folic)</a:t>
            </a:r>
            <a:r>
              <a:rPr lang="ro-RO" sz="1800" b="0" smtClean="0"/>
              <a:t> </a:t>
            </a:r>
            <a:endParaRPr lang="en-US" sz="1800" b="0" smtClean="0"/>
          </a:p>
          <a:p>
            <a:pPr lvl="1" eaLnBrk="1" hangingPunct="1"/>
            <a:r>
              <a:rPr lang="en-US" sz="1800" b="0" smtClean="0"/>
              <a:t>Antiagregante / antitrombotice</a:t>
            </a:r>
            <a:endParaRPr lang="ro-RO" sz="1800" b="0" smtClean="0"/>
          </a:p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Managementul claudicatiei</a:t>
            </a:r>
          </a:p>
          <a:p>
            <a:pPr lvl="1" eaLnBrk="1" hangingPunct="1"/>
            <a:r>
              <a:rPr lang="en-US" sz="1800" b="0" smtClean="0"/>
              <a:t>Exercitiul fizic si recuperarea bolii arteriale periferice</a:t>
            </a:r>
          </a:p>
          <a:p>
            <a:pPr lvl="1" eaLnBrk="1" hangingPunct="1"/>
            <a:r>
              <a:rPr lang="en-US" sz="1800" b="0" smtClean="0"/>
              <a:t>Tratamentul medical si terapia farmacologica a claudicatiei</a:t>
            </a:r>
          </a:p>
          <a:p>
            <a:pPr lvl="2" eaLnBrk="1" hangingPunct="1"/>
            <a:r>
              <a:rPr lang="en-US" sz="1600" b="0" smtClean="0"/>
              <a:t>Cilostazol (inh al fosfodiesterazei)</a:t>
            </a:r>
          </a:p>
          <a:p>
            <a:pPr lvl="2" eaLnBrk="1" hangingPunct="1"/>
            <a:r>
              <a:rPr lang="en-US" sz="1600" b="0" smtClean="0"/>
              <a:t>Pentoxifilin (methylxantine)</a:t>
            </a:r>
          </a:p>
          <a:p>
            <a:pPr lvl="2" eaLnBrk="1" hangingPunct="1"/>
            <a:r>
              <a:rPr lang="en-US" sz="1600" b="0" smtClean="0"/>
              <a:t>Propionyl-L carnitine</a:t>
            </a:r>
          </a:p>
          <a:p>
            <a:pPr lvl="2" eaLnBrk="1" hangingPunct="1"/>
            <a:r>
              <a:rPr lang="en-US" sz="1600" b="0" smtClean="0"/>
              <a:t>Factori de crestere angiogenetici (factorul de crestere endotelial)</a:t>
            </a:r>
          </a:p>
          <a:p>
            <a:pPr lvl="2" eaLnBrk="1" hangingPunct="1"/>
            <a:r>
              <a:rPr lang="en-US" sz="1600" b="0" smtClean="0"/>
              <a:t>Terapia chelatoare (EDTA)</a:t>
            </a:r>
          </a:p>
          <a:p>
            <a:pPr lvl="1" eaLnBrk="1" hangingPunct="1"/>
            <a:r>
              <a:rPr lang="en-US" sz="1800" b="0" smtClean="0"/>
              <a:t>Utilitatea procedurilor de revascularizatie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562600" y="6294438"/>
            <a:ext cx="3505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TASC II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o-RO" sz="1400"/>
              <a:t>Trans-Atlantic Inter-Society Consensus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09600" y="533400"/>
            <a:ext cx="7924800" cy="298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5" tIns="44448" rIns="90485" bIns="44448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AFD00"/>
              </a:buClr>
              <a:defRPr/>
            </a:pPr>
            <a:r>
              <a:rPr kumimoji="0"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Schimbarea</a:t>
            </a:r>
            <a:r>
              <a:rPr kumimoji="0"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stilului</a:t>
            </a:r>
            <a:r>
              <a:rPr kumimoji="0"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de </a:t>
            </a:r>
            <a:r>
              <a:rPr kumimoji="0"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viata</a:t>
            </a:r>
            <a:r>
              <a:rPr kumimoji="0"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FAFD00"/>
              </a:buClr>
              <a:buFontTx/>
              <a:buChar char="•"/>
              <a:defRPr/>
            </a:pP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Regim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alimentar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evitare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stres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noxe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…</a:t>
            </a:r>
          </a:p>
          <a:p>
            <a:pPr eaLnBrk="0" hangingPunct="0">
              <a:spcBef>
                <a:spcPct val="20000"/>
              </a:spcBef>
              <a:buClr>
                <a:srgbClr val="FAFD00"/>
              </a:buClr>
              <a:buFontTx/>
              <a:buChar char="•"/>
              <a:defRPr/>
            </a:pP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Antrenament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fizic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-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recuperare</a:t>
            </a:r>
            <a:endParaRPr kumimoji="0"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FontTx/>
              <a:buChar char="•"/>
              <a:defRPr/>
            </a:pP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Intensitatea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in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functe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de TE (%)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si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de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boala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de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baza</a:t>
            </a:r>
            <a:endParaRPr kumimoji="0"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FontTx/>
              <a:buChar char="•"/>
              <a:defRPr/>
            </a:pP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Durata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: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Incalzire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(5-10 minute);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Exercitii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aerobice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(20 min);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Revenire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(5 – 10 minute)</a:t>
            </a:r>
            <a:endParaRPr kumimoji="0" lang="en-US" sz="17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FontTx/>
              <a:buChar char="•"/>
              <a:defRPr/>
            </a:pP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Frecventa</a:t>
            </a: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: 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4-5X/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sapt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sau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2-3X/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sapt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cu </a:t>
            </a:r>
            <a:r>
              <a:rPr kumimoji="0"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durata</a:t>
            </a:r>
            <a:r>
              <a:rPr kumimoji="0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mare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76800" y="4114800"/>
            <a:ext cx="3733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hlink"/>
                </a:solidFill>
              </a:rPr>
              <a:t>Testul de efort</a:t>
            </a:r>
            <a:r>
              <a:rPr lang="en-US" sz="2000" b="0" smtClean="0"/>
              <a:t> la covor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4.8km/h – 3mph - 15%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10 min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ABI dr de la 0.79 la 0.87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ABI stg de la 0.87 la 0.97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b="0" smtClean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85800" y="3733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0" lang="en-US" sz="2000" b="1">
                <a:solidFill>
                  <a:schemeClr val="hlink"/>
                </a:solidFill>
                <a:latin typeface="Arial" charset="0"/>
              </a:rPr>
              <a:t>Tratament medic.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IEC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Antiagregante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Statine</a:t>
            </a:r>
            <a:endParaRPr kumimoji="0" lang="ro-RO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Cilostazol </a:t>
            </a:r>
            <a:r>
              <a:rPr lang="en-US" sz="1200"/>
              <a:t>phosphodiesterase-3 inhibitor</a:t>
            </a:r>
            <a:endParaRPr kumimoji="0"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14363"/>
            <a:ext cx="81915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772400" cy="3048000"/>
          </a:xfrm>
        </p:spPr>
        <p:txBody>
          <a:bodyPr/>
          <a:lstStyle/>
          <a:p>
            <a:pPr algn="ctr"/>
            <a:r>
              <a:rPr lang="en-US" smtClean="0"/>
              <a:t>Revenind in cabinetul medical de consultatii clinice.</a:t>
            </a:r>
          </a:p>
          <a:p>
            <a:pPr algn="ctr">
              <a:buFont typeface="Wingdings" pitchFamily="2" charset="2"/>
              <a:buNone/>
            </a:pPr>
            <a:r>
              <a:rPr lang="en-US" sz="6600" smtClean="0"/>
              <a:t>PACIENTUL</a:t>
            </a:r>
          </a:p>
        </p:txBody>
      </p:sp>
      <p:pic>
        <p:nvPicPr>
          <p:cNvPr id="6148" name="Picture 8" descr="Klouby-doktor-pacient_900x61-340x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984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w Picture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4850"/>
            <a:ext cx="312261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b="1" smtClean="0"/>
              <a:t>Recomandari </a:t>
            </a:r>
            <a:r>
              <a:rPr lang="ro-RO" sz="3400" b="1" smtClean="0"/>
              <a:t>ACTIVITATEA FIZICĂ</a:t>
            </a:r>
            <a:endParaRPr lang="en-US" sz="3400" b="1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153400" cy="556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o-RO" sz="2800" smtClean="0">
                <a:solidFill>
                  <a:srgbClr val="FFFF00"/>
                </a:solidFill>
              </a:rPr>
              <a:t>Sublini</a:t>
            </a:r>
            <a:r>
              <a:rPr lang="en-US" sz="2800" smtClean="0">
                <a:solidFill>
                  <a:srgbClr val="FFFF00"/>
                </a:solidFill>
              </a:rPr>
              <a:t>ez</a:t>
            </a:r>
            <a:r>
              <a:rPr lang="ro-RO" sz="2800" smtClean="0"/>
              <a:t> faptul că aproape </a:t>
            </a:r>
            <a:endParaRPr lang="en-US" sz="28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400" smtClean="0">
                <a:solidFill>
                  <a:schemeClr val="hlink"/>
                </a:solidFill>
              </a:rPr>
              <a:t>orice creştere</a:t>
            </a:r>
            <a:r>
              <a:rPr lang="ro-RO" sz="2400" smtClean="0"/>
              <a:t> a nivelului de activitate fizică are efecte pozitive asupra sănătăţii; </a:t>
            </a:r>
            <a:endParaRPr lang="en-US" sz="24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400" smtClean="0">
                <a:solidFill>
                  <a:schemeClr val="hlink"/>
                </a:solidFill>
              </a:rPr>
              <a:t>eforturile mici</a:t>
            </a:r>
            <a:r>
              <a:rPr lang="ro-RO" sz="2400" smtClean="0"/>
              <a:t> au un efect aditiv </a:t>
            </a:r>
            <a:endParaRPr lang="en-US" sz="24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400" smtClean="0">
                <a:solidFill>
                  <a:schemeClr val="hlink"/>
                </a:solidFill>
              </a:rPr>
              <a:t>oportunităţi</a:t>
            </a:r>
            <a:r>
              <a:rPr lang="ro-RO" sz="2400" smtClean="0"/>
              <a:t> de a efectua efort fizic chiar la locul de muncă</a:t>
            </a:r>
          </a:p>
          <a:p>
            <a:pPr algn="just" eaLnBrk="1" hangingPunct="1">
              <a:lnSpc>
                <a:spcPct val="90000"/>
              </a:lnSpc>
            </a:pPr>
            <a:r>
              <a:rPr lang="ro-RO" sz="2800" smtClean="0"/>
              <a:t>Încercaţi să găsiţi </a:t>
            </a:r>
            <a:r>
              <a:rPr lang="ro-RO" sz="2800" smtClean="0">
                <a:solidFill>
                  <a:srgbClr val="FFFF00"/>
                </a:solidFill>
              </a:rPr>
              <a:t>activităţi în timpul liber</a:t>
            </a:r>
            <a:r>
              <a:rPr lang="ro-RO" sz="2800" smtClean="0"/>
              <a:t> care să fie plăcute şi să aibă un efect pozitiv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ew Picture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4850"/>
            <a:ext cx="312261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b="1" smtClean="0"/>
              <a:t>Recomandari </a:t>
            </a:r>
            <a:r>
              <a:rPr lang="ro-RO" sz="3400" b="1" smtClean="0"/>
              <a:t>ACTIVITATEA FIZICĂ</a:t>
            </a:r>
            <a:endParaRPr lang="en-US" sz="3400" b="1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94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E</a:t>
            </a:r>
            <a:r>
              <a:rPr lang="ro-RO" sz="2400" smtClean="0"/>
              <a:t>xerciţiul fizic moderat </a:t>
            </a:r>
            <a:r>
              <a:rPr lang="ro-RO" sz="2400" smtClean="0">
                <a:solidFill>
                  <a:srgbClr val="FFFF00"/>
                </a:solidFill>
              </a:rPr>
              <a:t>intens timp de 30</a:t>
            </a:r>
            <a:r>
              <a:rPr lang="en-US" sz="2400" smtClean="0">
                <a:solidFill>
                  <a:srgbClr val="FFFF00"/>
                </a:solidFill>
              </a:rPr>
              <a:t>’</a:t>
            </a:r>
            <a:r>
              <a:rPr lang="ro-RO" sz="2400" smtClean="0"/>
              <a:t> în majoritatea zilelor săptămânii va reduce riscul şi va creşte condiţia fizică</a:t>
            </a:r>
          </a:p>
          <a:p>
            <a:pPr algn="just" eaLnBrk="1" hangingPunct="1">
              <a:lnSpc>
                <a:spcPct val="90000"/>
              </a:lnSpc>
            </a:pPr>
            <a:r>
              <a:rPr lang="ro-RO" sz="2400" smtClean="0"/>
              <a:t>Efectuarea exerciţiilor fizice </a:t>
            </a:r>
            <a:r>
              <a:rPr lang="ro-RO" sz="2400" smtClean="0">
                <a:solidFill>
                  <a:srgbClr val="FFFF00"/>
                </a:solidFill>
              </a:rPr>
              <a:t>împreună cu familia</a:t>
            </a:r>
            <a:r>
              <a:rPr lang="ro-RO" sz="2400" smtClean="0"/>
              <a:t> tinde să crească motivaţia</a:t>
            </a:r>
          </a:p>
          <a:p>
            <a:pPr algn="just" eaLnBrk="1" hangingPunct="1">
              <a:lnSpc>
                <a:spcPct val="90000"/>
              </a:lnSpc>
            </a:pPr>
            <a:r>
              <a:rPr lang="ro-RO" sz="2400" smtClean="0">
                <a:solidFill>
                  <a:srgbClr val="FFFF00"/>
                </a:solidFill>
              </a:rPr>
              <a:t>Beneficiile suplimentare</a:t>
            </a:r>
            <a:r>
              <a:rPr lang="ro-RO" sz="2400" smtClean="0"/>
              <a:t> includ o </a:t>
            </a:r>
            <a:endParaRPr lang="en-US" sz="24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000" smtClean="0"/>
              <a:t>stare de bine, </a:t>
            </a:r>
            <a:endParaRPr lang="en-US" sz="20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000" smtClean="0"/>
              <a:t>scădere ponderală şi </a:t>
            </a:r>
            <a:endParaRPr lang="en-US" sz="2000" smtClean="0"/>
          </a:p>
          <a:p>
            <a:pPr lvl="1" algn="just" eaLnBrk="1" hangingPunct="1">
              <a:lnSpc>
                <a:spcPct val="90000"/>
              </a:lnSpc>
            </a:pPr>
            <a:r>
              <a:rPr lang="ro-RO" sz="2000" smtClean="0"/>
              <a:t>o părere mai bună despre propria persoană</a:t>
            </a:r>
          </a:p>
          <a:p>
            <a:pPr algn="just" eaLnBrk="1" hangingPunct="1">
              <a:lnSpc>
                <a:spcPct val="90000"/>
              </a:lnSpc>
            </a:pPr>
            <a:r>
              <a:rPr lang="ro-RO" sz="2400" smtClean="0"/>
              <a:t>Continuarea </a:t>
            </a:r>
            <a:r>
              <a:rPr lang="ro-RO" sz="2400" smtClean="0">
                <a:solidFill>
                  <a:srgbClr val="FFFF00"/>
                </a:solidFill>
              </a:rPr>
              <a:t>încurajărilor</a:t>
            </a:r>
            <a:r>
              <a:rPr lang="ro-RO" sz="2400" smtClean="0"/>
              <a:t> şi susţinerea medicului pot fi utile pe termen lung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3429000"/>
            <a:ext cx="3168650" cy="180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kumimoji="0" lang="en-US" sz="2000" b="1">
                <a:solidFill>
                  <a:schemeClr val="bg2"/>
                </a:solidFill>
                <a:latin typeface="Garamond" pitchFamily="18" charset="0"/>
              </a:rPr>
              <a:t>La pacientii cu risc  CV INALT (un singur factor de risc mult crescut , nivelul SCORE &gt;= 5 la &lt;10%) tinta pentru LDL-C trebuie considerata a fi sub 100mg/dl.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03575" y="576263"/>
            <a:ext cx="3313113" cy="2781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kumimoji="0" lang="en-US" sz="2000" b="1">
                <a:solidFill>
                  <a:schemeClr val="bg2"/>
                </a:solidFill>
                <a:latin typeface="Garamond" pitchFamily="18" charset="0"/>
              </a:rPr>
              <a:t>La pacientii cu risc  CV FOARTE INALT (BCV constituita, diabet tip 2, diabet tip 1 cu afectarea organelor tinta, BCR moderata la severa sau nivel SCORE &gt;=10%) tinta pentru LDL-C trebuie considerata a fi sub 70mg/dl si/sau reducerea LDL cu 50% daca tinta nu poate fi atinsa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75013" y="5229225"/>
            <a:ext cx="3168650" cy="1558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kumimoji="0" lang="en-US" sz="2000" b="1">
                <a:solidFill>
                  <a:schemeClr val="bg2"/>
                </a:solidFill>
                <a:latin typeface="Garamond" pitchFamily="18" charset="0"/>
              </a:rPr>
              <a:t>La pacientii cu risc  MODERAT (nivelul SCORE &gt;1 la &lt;=5%) tinta pentru LDL-C trebuie considerata a fi sub 115mg/dl.</a:t>
            </a:r>
          </a:p>
        </p:txBody>
      </p:sp>
      <p:sp>
        <p:nvSpPr>
          <p:cNvPr id="49158" name="Rounded Rectangle 5"/>
          <p:cNvSpPr>
            <a:spLocks noChangeArrowheads="1"/>
          </p:cNvSpPr>
          <p:nvPr/>
        </p:nvSpPr>
        <p:spPr bwMode="auto">
          <a:xfrm>
            <a:off x="3124200" y="381000"/>
            <a:ext cx="3352800" cy="30480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59" name="Straight Connector 7"/>
          <p:cNvCxnSpPr>
            <a:cxnSpLocks noChangeShapeType="1"/>
          </p:cNvCxnSpPr>
          <p:nvPr/>
        </p:nvCxnSpPr>
        <p:spPr bwMode="auto">
          <a:xfrm>
            <a:off x="3962400" y="2819400"/>
            <a:ext cx="838200" cy="0"/>
          </a:xfrm>
          <a:prstGeom prst="line">
            <a:avLst/>
          </a:prstGeom>
          <a:noFill/>
          <a:ln w="44450" algn="ctr">
            <a:solidFill>
              <a:srgbClr val="CC0000"/>
            </a:solidFill>
            <a:round/>
            <a:headEnd/>
            <a:tailEnd/>
          </a:ln>
        </p:spPr>
      </p:cxn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5334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Ghidul ESC Dislipidemie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66FF33"/>
                </a:solidFill>
              </a:rPr>
              <a:t>Pacienta						</a:t>
            </a:r>
            <a:r>
              <a:rPr lang="en-US" sz="2000" b="1" smtClean="0">
                <a:solidFill>
                  <a:srgbClr val="66FF33"/>
                </a:solidFill>
              </a:rPr>
              <a:t>2015</a:t>
            </a:r>
            <a:endParaRPr lang="ro-RO" sz="900" b="1" smtClean="0">
              <a:solidFill>
                <a:srgbClr val="66FF33"/>
              </a:solidFill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562600" y="14478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CT:     145 mg/dl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HDLc*: 47 mg/dl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LDLc:   67 mg/dl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TG:     146 mg/dl</a:t>
            </a:r>
            <a:endParaRPr kumimoji="0" lang="en-US" sz="24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 sz="2000">
                <a:latin typeface="Arial" charset="0"/>
              </a:rPr>
              <a:t>Glicemie: </a:t>
            </a:r>
            <a:r>
              <a:rPr kumimoji="0" lang="en-US">
                <a:latin typeface="Arial" charset="0"/>
              </a:rPr>
              <a:t>A.J.  </a:t>
            </a:r>
            <a:r>
              <a:rPr kumimoji="0" lang="en-US">
                <a:solidFill>
                  <a:schemeClr val="hlink"/>
                </a:solidFill>
                <a:latin typeface="Arial" charset="0"/>
              </a:rPr>
              <a:t>119 mg/dl</a:t>
            </a:r>
            <a:r>
              <a:rPr kumimoji="0" lang="en-US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Glicemie la 2h 139 mg/dl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HbA1C </a:t>
            </a:r>
            <a:r>
              <a:rPr kumimoji="0" lang="en-US" b="1">
                <a:solidFill>
                  <a:schemeClr val="hlink"/>
                </a:solidFill>
                <a:latin typeface="Arial" charset="0"/>
              </a:rPr>
              <a:t>7,5%</a:t>
            </a:r>
            <a:endParaRPr kumimoji="0" lang="en-US" sz="2000" b="1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4196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502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BD, </a:t>
            </a:r>
            <a:r>
              <a:rPr lang="en-US" sz="2000" smtClean="0">
                <a:solidFill>
                  <a:srgbClr val="FFFF00"/>
                </a:solidFill>
              </a:rPr>
              <a:t>75</a:t>
            </a:r>
            <a:r>
              <a:rPr lang="en-US" sz="2000" smtClean="0"/>
              <a:t> ani , </a:t>
            </a:r>
            <a:r>
              <a:rPr lang="en-US" sz="2000" smtClean="0">
                <a:solidFill>
                  <a:srgbClr val="FFFF00"/>
                </a:solidFill>
              </a:rPr>
              <a:t>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Pensionara</a:t>
            </a:r>
            <a:endParaRPr lang="en-US" sz="2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Antecedente H-C: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</a:rPr>
              <a:t>Tatal</a:t>
            </a:r>
            <a:r>
              <a:rPr lang="en-US" sz="2000" smtClean="0"/>
              <a:t>:	I.M. la </a:t>
            </a:r>
            <a:r>
              <a:rPr lang="en-US" sz="2000" smtClean="0">
                <a:solidFill>
                  <a:srgbClr val="FFFF00"/>
                </a:solidFill>
              </a:rPr>
              <a:t>64</a:t>
            </a:r>
            <a:r>
              <a:rPr lang="en-US" sz="2000" smtClean="0"/>
              <a:t> de ani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</a:rPr>
              <a:t>Mama</a:t>
            </a:r>
            <a:r>
              <a:rPr lang="en-US" sz="2000" smtClean="0"/>
              <a:t>:	HTA cu AVC la </a:t>
            </a:r>
            <a:r>
              <a:rPr lang="en-US" sz="2000" smtClean="0">
                <a:solidFill>
                  <a:srgbClr val="FFFF00"/>
                </a:solidFill>
              </a:rPr>
              <a:t>69</a:t>
            </a:r>
            <a:r>
              <a:rPr lang="en-US" sz="2000" smtClean="0"/>
              <a:t> de ani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 constant controlata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~140/</a:t>
            </a:r>
            <a:r>
              <a:rPr lang="ro-RO" sz="2000" smtClean="0"/>
              <a:t>8</a:t>
            </a:r>
            <a:r>
              <a:rPr lang="en-US" sz="2000" smtClean="0"/>
              <a:t>0mmHg de 1an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urmat tratament ul recomandat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regim igieno-dietetic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Nefumatoare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Greutatea 75   kg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Inaltimea  1.7  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IMC 	25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5486400" y="6400800"/>
            <a:ext cx="27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charset="0"/>
              </a:rPr>
              <a:t>*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985" name="Group 305"/>
          <p:cNvGraphicFramePr>
            <a:graphicFrameLocks noGrp="1"/>
          </p:cNvGraphicFramePr>
          <p:nvPr>
            <p:ph idx="1"/>
          </p:nvPr>
        </p:nvGraphicFramePr>
        <p:xfrm>
          <a:off x="1905000" y="2133600"/>
          <a:ext cx="6835775" cy="1131507"/>
        </p:xfrm>
        <a:graphic>
          <a:graphicData uri="http://schemas.openxmlformats.org/drawingml/2006/table">
            <a:tbl>
              <a:tblPr/>
              <a:tblGrid>
                <a:gridCol w="857250"/>
                <a:gridCol w="857250"/>
                <a:gridCol w="857250"/>
                <a:gridCol w="781050"/>
                <a:gridCol w="990600"/>
                <a:gridCol w="914400"/>
                <a:gridCol w="762000"/>
                <a:gridCol w="8159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mg%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LDL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mg%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PWV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HbA1C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mmHg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mg%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135/80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222875"/>
            <a:ext cx="44958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4740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0"/>
            <a:ext cx="4572000" cy="1960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2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14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743200"/>
            <a:ext cx="3810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5049838"/>
            <a:ext cx="47244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54600"/>
            <a:ext cx="2819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1" descr="Klouby-doktor-pacient_900x61-340x3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1752600"/>
            <a:ext cx="3276600" cy="32766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4724400" y="1752600"/>
            <a:ext cx="1676400" cy="1905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66FF33"/>
                </a:solidFill>
              </a:rPr>
              <a:t>Pacienta</a:t>
            </a:r>
            <a:r>
              <a:rPr lang="en-US" b="1" dirty="0" smtClean="0">
                <a:solidFill>
                  <a:srgbClr val="66FF33"/>
                </a:solidFill>
              </a:rPr>
              <a:t>						</a:t>
            </a:r>
            <a:r>
              <a:rPr lang="en-US" sz="2800" b="1" dirty="0" smtClean="0">
                <a:solidFill>
                  <a:srgbClr val="66FF33"/>
                </a:solidFill>
              </a:rPr>
              <a:t>2005</a:t>
            </a:r>
            <a:endParaRPr lang="ro-RO" sz="1200" b="1" dirty="0" smtClean="0">
              <a:solidFill>
                <a:srgbClr val="66FF33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693420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b="0" dirty="0" smtClean="0"/>
              <a:t>BD, 64 </a:t>
            </a:r>
            <a:r>
              <a:rPr lang="en-US" sz="2400" b="0" dirty="0" err="1" smtClean="0"/>
              <a:t>ani</a:t>
            </a:r>
            <a:r>
              <a:rPr lang="en-US" sz="2400" b="0" dirty="0" smtClean="0"/>
              <a:t> , </a:t>
            </a:r>
            <a:r>
              <a:rPr lang="en-US" sz="2800" dirty="0" smtClean="0"/>
              <a:t>F</a:t>
            </a:r>
            <a:endParaRPr 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sz="2400" b="0" dirty="0" err="1" smtClean="0"/>
              <a:t>Mediu</a:t>
            </a:r>
            <a:r>
              <a:rPr lang="en-US" sz="2400" b="0" dirty="0" smtClean="0"/>
              <a:t> urban, </a:t>
            </a:r>
            <a:r>
              <a:rPr lang="en-US" sz="2400" b="0" dirty="0" err="1" smtClean="0"/>
              <a:t>Functionara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stres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sedentara</a:t>
            </a:r>
            <a:endParaRPr lang="en-US" sz="2400" b="0" dirty="0" smtClean="0"/>
          </a:p>
          <a:p>
            <a:pPr eaLnBrk="1" hangingPunct="1">
              <a:lnSpc>
                <a:spcPct val="70000"/>
              </a:lnSpc>
            </a:pPr>
            <a:r>
              <a:rPr lang="en-US" sz="2400" b="0" dirty="0" err="1" smtClean="0"/>
              <a:t>Antecedente</a:t>
            </a:r>
            <a:r>
              <a:rPr lang="en-US" sz="2400" b="0" dirty="0" smtClean="0"/>
              <a:t> H-C: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err="1" smtClean="0"/>
              <a:t>Tatal</a:t>
            </a:r>
            <a:r>
              <a:rPr lang="en-US" sz="2000" b="0" dirty="0" smtClean="0"/>
              <a:t>:	I.M. la 64 de </a:t>
            </a:r>
            <a:r>
              <a:rPr lang="en-US" sz="2000" b="0" dirty="0" err="1" smtClean="0"/>
              <a:t>ani</a:t>
            </a:r>
            <a:endParaRPr lang="en-US" sz="2000" b="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smtClean="0"/>
              <a:t>Mama:	HTA cu AVC la 69 de </a:t>
            </a:r>
            <a:r>
              <a:rPr lang="en-US" sz="2000" b="0" dirty="0" err="1" smtClean="0"/>
              <a:t>ani</a:t>
            </a:r>
            <a:endParaRPr lang="en-US" sz="2000" b="0" dirty="0" smtClean="0"/>
          </a:p>
          <a:p>
            <a:pPr eaLnBrk="1" hangingPunct="1">
              <a:lnSpc>
                <a:spcPct val="70000"/>
              </a:lnSpc>
            </a:pPr>
            <a:r>
              <a:rPr lang="en-US" sz="2400" b="0" dirty="0" smtClean="0"/>
              <a:t>TA constant </a:t>
            </a:r>
            <a:r>
              <a:rPr lang="en-US" sz="2400" b="0" dirty="0" err="1" smtClean="0"/>
              <a:t>crescuta</a:t>
            </a:r>
            <a:r>
              <a:rPr lang="en-US" sz="2400" b="0" dirty="0" smtClean="0"/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smtClean="0"/>
              <a:t>&gt;140/</a:t>
            </a:r>
            <a:r>
              <a:rPr lang="ro-RO" sz="2000" b="0" dirty="0" smtClean="0"/>
              <a:t>8</a:t>
            </a:r>
            <a:r>
              <a:rPr lang="en-US" sz="2000" b="0" dirty="0" smtClean="0"/>
              <a:t>0mmHg de 2 </a:t>
            </a:r>
            <a:r>
              <a:rPr lang="en-US" sz="2000" b="0" dirty="0" err="1" smtClean="0"/>
              <a:t>saptamani</a:t>
            </a:r>
            <a:endParaRPr lang="en-US" sz="2000" b="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smtClean="0"/>
              <a:t>Actual </a:t>
            </a:r>
            <a:r>
              <a:rPr lang="en-US" sz="2000" b="0" dirty="0" err="1" smtClean="0"/>
              <a:t>cea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mai</a:t>
            </a:r>
            <a:r>
              <a:rPr lang="en-US" sz="2000" b="0" dirty="0" smtClean="0"/>
              <a:t> mare : 165/90 mmHg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dirty="0" smtClean="0"/>
              <a:t>Nu a </a:t>
            </a:r>
            <a:r>
              <a:rPr lang="en-US" sz="2400" b="0" dirty="0" err="1" smtClean="0"/>
              <a:t>urmat</a:t>
            </a:r>
            <a:r>
              <a:rPr lang="en-US" sz="2400" b="0" dirty="0" smtClean="0"/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err="1" smtClean="0"/>
              <a:t>tratament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antihipertensiv</a:t>
            </a:r>
            <a:r>
              <a:rPr lang="en-US" sz="2000" b="0" dirty="0" smtClean="0"/>
              <a:t>;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err="1" smtClean="0"/>
              <a:t>regim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igieno</a:t>
            </a:r>
            <a:r>
              <a:rPr lang="en-US" sz="2000" b="0" dirty="0" smtClean="0"/>
              <a:t>-dietetic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0" dirty="0" err="1" smtClean="0"/>
              <a:t>Fumatoare</a:t>
            </a:r>
            <a:endParaRPr lang="en-US" sz="2400" b="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b="0" dirty="0" err="1" smtClean="0"/>
              <a:t>Electrocardiograma</a:t>
            </a:r>
            <a:r>
              <a:rPr lang="en-US" sz="2000" b="0" dirty="0" smtClean="0"/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err="1" smtClean="0"/>
              <a:t>traseu</a:t>
            </a:r>
            <a:r>
              <a:rPr lang="en-US" sz="2000" b="0" dirty="0" smtClean="0"/>
              <a:t> electric normal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dirty="0" err="1" smtClean="0"/>
              <a:t>Ecocardiografia</a:t>
            </a:r>
            <a:r>
              <a:rPr lang="en-US" sz="2000" b="0" dirty="0" smtClean="0"/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0" dirty="0" err="1" smtClean="0"/>
              <a:t>Dimensiuni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parametrii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normali</a:t>
            </a:r>
            <a:endParaRPr lang="en-US" sz="2000" b="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b="0" dirty="0" err="1" smtClean="0"/>
              <a:t>Greutatea</a:t>
            </a:r>
            <a:r>
              <a:rPr lang="en-US" sz="2000" b="0" dirty="0" smtClean="0"/>
              <a:t> 78   kg   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dirty="0" err="1" smtClean="0"/>
              <a:t>Inaltimea</a:t>
            </a:r>
            <a:r>
              <a:rPr lang="en-US" sz="2000" b="0" dirty="0" smtClean="0"/>
              <a:t>  1.7  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0" dirty="0" smtClean="0"/>
              <a:t>IMC 	27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42672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Colesterol total:	188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HDL colesterol:	46 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LDL colesterol: 	109 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Trigliceride:	 	140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Circumferinta abd:	85    cm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Creatinina:		1.00  mg/dl</a:t>
            </a:r>
          </a:p>
          <a:p>
            <a:pPr marL="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n-US">
                <a:latin typeface="Arial" charset="0"/>
              </a:rPr>
              <a:t>Glicemia:  		</a:t>
            </a:r>
            <a:r>
              <a:rPr kumimoji="0" lang="en-US" sz="1600">
                <a:latin typeface="Arial" charset="0"/>
              </a:rPr>
              <a:t>109    </a:t>
            </a:r>
            <a:r>
              <a:rPr kumimoji="0" lang="en-US">
                <a:latin typeface="Arial" charset="0"/>
              </a:rPr>
              <a:t>mg/dl </a:t>
            </a:r>
            <a:endParaRPr kumimoji="0"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692150"/>
            <a:ext cx="72009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/>
          <a:lstStyle/>
          <a:p>
            <a:pPr marL="411163" indent="-411163" algn="ctr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    		</a:t>
            </a:r>
            <a:r>
              <a:rPr kumimoji="0" lang="en-US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Atitudine Medicala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Regim igieno-dietetic ?	</a:t>
            </a:r>
            <a:endParaRPr kumimoji="0" lang="en-US" sz="1600" b="1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Renuntare la fumat, evitarea stress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Tratament antihipertensiv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Hipolipemiante ?</a:t>
            </a:r>
          </a:p>
          <a:p>
            <a:pPr marL="411163" indent="-411163" defTabSz="1096963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  <a:defRPr/>
            </a:pPr>
            <a:r>
              <a:rPr kumimoji="0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Antrenament fizic – Recuperare cardiovasculara 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199313" y="18288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39000" y="251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0" y="3200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472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DA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</a:t>
            </a:r>
            <a:endParaRPr kumimoji="0"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1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96200" y="3276600"/>
            <a:ext cx="641350" cy="1376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9728" tIns="54864" rIns="109728" bIns="54864" anchor="b" anchorCtr="1">
            <a:spAutoFit/>
          </a:bodyPr>
          <a:lstStyle/>
          <a:p>
            <a:pPr algn="ctr" defTabSz="1096963">
              <a:spcBef>
                <a:spcPct val="50000"/>
              </a:spcBef>
              <a:defRPr/>
            </a:pPr>
            <a:r>
              <a:rPr kumimoji="0" lang="en-US" sz="8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?</a:t>
            </a:r>
            <a:endParaRPr kumimoji="0" lang="ro-RO" sz="83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578475" y="2667000"/>
            <a:ext cx="1584325" cy="1139825"/>
          </a:xfrm>
          <a:prstGeom prst="roundRect">
            <a:avLst>
              <a:gd name="adj" fmla="val 28116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715000" y="6858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2895600"/>
            <a:ext cx="1066800" cy="6858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41148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562600" y="3810000"/>
            <a:ext cx="1600200" cy="1066800"/>
          </a:xfrm>
          <a:prstGeom prst="roundRect">
            <a:avLst>
              <a:gd name="adj" fmla="val 28116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8196" grpId="0" animBg="1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3025"/>
            <a:ext cx="687387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990600" y="6019800"/>
            <a:ext cx="5943600" cy="609600"/>
          </a:xfrm>
          <a:prstGeom prst="roundRect">
            <a:avLst>
              <a:gd name="adj" fmla="val 16667"/>
            </a:avLst>
          </a:prstGeom>
          <a:solidFill>
            <a:srgbClr val="FF0000">
              <a:alpha val="2784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5" name="Straight Connector 11"/>
          <p:cNvCxnSpPr>
            <a:cxnSpLocks noChangeShapeType="1"/>
          </p:cNvCxnSpPr>
          <p:nvPr/>
        </p:nvCxnSpPr>
        <p:spPr bwMode="auto">
          <a:xfrm>
            <a:off x="3276600" y="12192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246" name="Straight Connector 12"/>
          <p:cNvCxnSpPr>
            <a:cxnSpLocks noChangeShapeType="1"/>
          </p:cNvCxnSpPr>
          <p:nvPr/>
        </p:nvCxnSpPr>
        <p:spPr bwMode="auto">
          <a:xfrm>
            <a:off x="4114800" y="24384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247" name="Straight Connector 13"/>
          <p:cNvCxnSpPr>
            <a:cxnSpLocks noChangeShapeType="1"/>
          </p:cNvCxnSpPr>
          <p:nvPr/>
        </p:nvCxnSpPr>
        <p:spPr bwMode="auto">
          <a:xfrm>
            <a:off x="5943600" y="27432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248" name="Straight Connector 14"/>
          <p:cNvCxnSpPr>
            <a:cxnSpLocks noChangeShapeType="1"/>
          </p:cNvCxnSpPr>
          <p:nvPr/>
        </p:nvCxnSpPr>
        <p:spPr bwMode="auto">
          <a:xfrm>
            <a:off x="4419600" y="37338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249" name="Straight Connector 15"/>
          <p:cNvCxnSpPr>
            <a:cxnSpLocks noChangeShapeType="1"/>
          </p:cNvCxnSpPr>
          <p:nvPr/>
        </p:nvCxnSpPr>
        <p:spPr bwMode="auto">
          <a:xfrm>
            <a:off x="3810000" y="41148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250" name="Straight Connector 16"/>
          <p:cNvCxnSpPr>
            <a:cxnSpLocks noChangeShapeType="1"/>
          </p:cNvCxnSpPr>
          <p:nvPr/>
        </p:nvCxnSpPr>
        <p:spPr bwMode="auto">
          <a:xfrm>
            <a:off x="990600" y="1600200"/>
            <a:ext cx="1676400" cy="0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7638"/>
            <a:ext cx="90011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ct Overview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  <a:fontScheme name="Project Overview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4266</TotalTime>
  <Words>1624</Words>
  <Application>Microsoft Office PowerPoint</Application>
  <PresentationFormat>On-screen Show (4:3)</PresentationFormat>
  <Paragraphs>445</Paragraphs>
  <Slides>45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Project Overview</vt:lpstr>
      <vt:lpstr>Slide 1</vt:lpstr>
      <vt:lpstr>Slide 2</vt:lpstr>
      <vt:lpstr>Caracteristicile ideale ale ghidurilor pentru aplicatia clinica  Medicina bazată pe dovezi:</vt:lpstr>
      <vt:lpstr>Slide 4</vt:lpstr>
      <vt:lpstr>Pacienta      2005</vt:lpstr>
      <vt:lpstr>Slide 6</vt:lpstr>
      <vt:lpstr>Slide 7</vt:lpstr>
      <vt:lpstr>Slide 8</vt:lpstr>
      <vt:lpstr>Slide 9</vt:lpstr>
      <vt:lpstr>Slide 10</vt:lpstr>
      <vt:lpstr>Pacienta </vt:lpstr>
      <vt:lpstr>Slide 12</vt:lpstr>
      <vt:lpstr>Slide 13</vt:lpstr>
      <vt:lpstr>Slide 14</vt:lpstr>
      <vt:lpstr>Slide 15</vt:lpstr>
      <vt:lpstr>Slide 16</vt:lpstr>
      <vt:lpstr>Pacient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Investigatii efectuate</vt:lpstr>
      <vt:lpstr>Testul de efort la covor: 3.2km/h (2mph) panta de 10% 4,5 min claudicatie ABI 0.70 dr si 0.78 stg</vt:lpstr>
      <vt:lpstr>Slide 27</vt:lpstr>
      <vt:lpstr>IMT 1.2mm</vt:lpstr>
      <vt:lpstr>Ce metode de diagnostic paraclinic as fi mai putut efectua?</vt:lpstr>
      <vt:lpstr>Parametrii corelati cu morbimortalitatea CV ?</vt:lpstr>
      <vt:lpstr>Slide 31</vt:lpstr>
      <vt:lpstr>Slide 32</vt:lpstr>
      <vt:lpstr>Angiografie</vt:lpstr>
      <vt:lpstr>Slide 34</vt:lpstr>
      <vt:lpstr>Slide 35</vt:lpstr>
      <vt:lpstr>Slide 36</vt:lpstr>
      <vt:lpstr>Ce spun ghidurile despre tratament ?</vt:lpstr>
      <vt:lpstr>Slide 38</vt:lpstr>
      <vt:lpstr>Slide 39</vt:lpstr>
      <vt:lpstr>Recomandari ACTIVITATEA FIZICĂ</vt:lpstr>
      <vt:lpstr>Recomandari ACTIVITATEA FIZICĂ</vt:lpstr>
      <vt:lpstr>Slide 42</vt:lpstr>
      <vt:lpstr>Pacienta      2015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Ghidul european de prevenţie a bolilor cardiovasculare în practica clinică</dc:title>
  <dc:creator>Corina</dc:creator>
  <cp:lastModifiedBy>Mircea</cp:lastModifiedBy>
  <cp:revision>340</cp:revision>
  <dcterms:created xsi:type="dcterms:W3CDTF">2007-11-03T18:12:41Z</dcterms:created>
  <dcterms:modified xsi:type="dcterms:W3CDTF">2016-11-11T05:38:39Z</dcterms:modified>
</cp:coreProperties>
</file>