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lad Vintila" initials="VV" lastIdx="1" clrIdx="0">
    <p:extLst>
      <p:ext uri="{19B8F6BF-5375-455C-9EA6-DF929625EA0E}">
        <p15:presenceInfo xmlns:p15="http://schemas.microsoft.com/office/powerpoint/2012/main" userId="1fa92a5515165f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E3F5"/>
    <a:srgbClr val="9FE0F4"/>
    <a:srgbClr val="A1E4F6"/>
    <a:srgbClr val="A3E3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 medi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il mediu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60"/>
    <p:restoredTop sz="94694"/>
  </p:normalViewPr>
  <p:slideViewPr>
    <p:cSldViewPr snapToGrid="0" snapToObjects="1">
      <p:cViewPr varScale="1">
        <p:scale>
          <a:sx n="62" d="100"/>
          <a:sy n="62" d="100"/>
        </p:scale>
        <p:origin x="80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D8F187-C9BF-4352-AFC8-F2B660033EA0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4D2178-735C-4BCA-8960-30FEE375D7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387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1CE87-1F36-274D-845B-196778BEA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6BD355-BC9A-AF4C-AE5C-13B23480E2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1B79BE-25FF-D447-9E42-4B1DD3F24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406F8-AD89-494A-8627-2769899B1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467C1-DBBA-F84E-909B-D4B04F25A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846314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5B901-DCCB-3841-8A76-0B4E190E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A07B4-FA2E-8E41-993B-6704C07637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2946BF-4388-EF48-9710-3CBAD0725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5F7D3-DC19-7741-A585-72ED53E0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93C4-B2DB-754E-B286-49B164FE7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2688975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229EEC-EEFB-594E-822B-3E0E58B8F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25F7A3-6974-8A4C-9AA7-108252D42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B6B44-548D-744C-9D60-A576A69A6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222D2-D4A3-F44F-97DA-93F00F25F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A29DDF-092E-5A4E-8645-58AF6FFAE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47595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2550E-D32A-7C44-A33C-BBECF4E0F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E6C9DE-E518-DD40-B85D-0DB6F6658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5520D-0799-BC40-8BC6-2E46EF29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406C1-2C35-9947-A35B-B6EB03279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2C3BBE-58E0-7646-8183-7D307D3E8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59560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529EB-E9F8-654D-AA2D-A8314C0FA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92E42-A75A-0F46-8B6D-4090BAED29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744F7B-B2EC-FC48-A4B0-2016CF62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271F62-FC51-764D-9004-6DD2675F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4C1736-64C9-FE4E-9614-3004F7394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721340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68846-E381-AA4B-8D84-E1D081B6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B43DC-33C7-004E-82BD-870ED0F8F3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626152-AF63-EB4A-9213-D2AA33B9E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9FA5F-4EAB-BB46-B1FC-067279C69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E0D3F1-091A-7A4B-B9B0-2329D3505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FFCAE-E6E2-EC4E-93B3-C05FCB3A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837923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D237B-78A3-5F44-976F-24A1B63CD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0AB230-0324-F54E-AEE1-0E68EB460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C8BE63-300C-0141-9A54-F3A5F2255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1031B-39D3-B848-85AC-F3F874988D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E1FD45-65AD-2F46-866D-E819F6AAB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EFB6F9-35CB-5E45-84B9-0637BEEF9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16BB07-F385-3D40-90AD-9ED3A33F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11CD34-5114-6948-856B-6728E48BD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47467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C1878-D8DF-3745-BC61-48117CA37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3A6F1-072E-284F-BB22-D9017AA28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0EB16F-18A7-674C-9EB7-7A1C83062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D30BED-466A-BC49-8D9B-6E4C04F9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32741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2392EE-A16D-B042-84C9-6A3BF6F9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C51033-70E8-4440-9421-E48D35041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10F2C7-E4AD-3E4E-BC76-CEA112058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175277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71AFF-E5C5-3742-B5D4-20F5A4E4B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36814-3CB8-CA4D-B2DB-08A5F36387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0B2F6-D64F-2F46-A53A-84E4103A24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0E7D94-4882-C441-B6B3-E43C2CAC6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C36E0-C828-4A4E-B4D7-96D59C81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62ABB-3FCF-BA48-82CE-F3CA804B9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99663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256E3-5F67-5A4E-BA7D-481EF15C0E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8CF7DA-6B41-9443-BB11-2A85804AB4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7982D4-B9BF-E346-849D-0F37D99E84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6779E-F89B-7046-A5D6-F4912889C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6D867-85F0-5C41-8270-B02B7303D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R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233DC-A4D8-384E-ABFD-0C93F4AED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565018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07AA6D-B626-6942-9A99-BC1B705F1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8F7D8-0E47-C14B-915A-92A7DAA08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E45CA1-7022-0C44-93F9-9D50B6F8D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59B1-ECF2-604C-867F-9C1765D20A0C}" type="datetimeFigureOut">
              <a:rPr lang="en-RO" smtClean="0"/>
              <a:t>09/16/2020</a:t>
            </a:fld>
            <a:endParaRPr lang="en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EC453E-C5FF-3548-A605-EE250D58D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R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8DCF27-AF72-E844-8750-56DF9AA22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7E43E-6867-E84C-860B-3A7CAFEDD45C}" type="slidenum">
              <a:rPr lang="en-RO" smtClean="0"/>
              <a:t>‹#›</a:t>
            </a:fld>
            <a:endParaRPr lang="en-RO"/>
          </a:p>
        </p:txBody>
      </p:sp>
    </p:spTree>
    <p:extLst>
      <p:ext uri="{BB962C8B-B14F-4D97-AF65-F5344CB8AC3E}">
        <p14:creationId xmlns:p14="http://schemas.microsoft.com/office/powerpoint/2010/main" val="336574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0E0F237-4CE9-4946-86C0-41816708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4676" y="2278504"/>
            <a:ext cx="11362544" cy="2120500"/>
          </a:xfrm>
        </p:spPr>
        <p:txBody>
          <a:bodyPr>
            <a:noAutofit/>
          </a:bodyPr>
          <a:lstStyle/>
          <a:p>
            <a:pPr marL="16256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4000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   </a:t>
            </a:r>
            <a:r>
              <a:rPr lang="en-US" sz="40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Raport</a:t>
            </a:r>
            <a:r>
              <a:rPr lang="en-US" sz="4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activitate</a:t>
            </a:r>
            <a:r>
              <a:rPr lang="en-US" sz="4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Grup</a:t>
            </a:r>
            <a:r>
              <a:rPr lang="en-US" sz="4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Lucru</a:t>
            </a:r>
            <a:r>
              <a:rPr lang="en-US" sz="4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162560" marR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Insuficienta</a:t>
            </a:r>
            <a:r>
              <a:rPr lang="en-US" sz="4000" b="1" dirty="0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Cardiaca</a:t>
            </a:r>
            <a:endParaRPr lang="en-US" sz="40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RO" sz="40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717A90-5D03-954B-BB71-552897298AB9}"/>
              </a:ext>
            </a:extLst>
          </p:cNvPr>
          <p:cNvSpPr/>
          <p:nvPr/>
        </p:nvSpPr>
        <p:spPr>
          <a:xfrm>
            <a:off x="3813740" y="4168171"/>
            <a:ext cx="45645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Prof. Dr. Mircea </a:t>
            </a:r>
            <a:r>
              <a:rPr lang="en-US" sz="2400" dirty="0" err="1">
                <a:solidFill>
                  <a:srgbClr val="002060"/>
                </a:solidFill>
              </a:rPr>
              <a:t>Cinteza</a:t>
            </a:r>
            <a:r>
              <a:rPr lang="en-US" sz="2400" dirty="0">
                <a:solidFill>
                  <a:srgbClr val="002060"/>
                </a:solidFill>
              </a:rPr>
              <a:t>, </a:t>
            </a:r>
            <a:r>
              <a:rPr lang="en-US" sz="2400" dirty="0" err="1">
                <a:solidFill>
                  <a:srgbClr val="002060"/>
                </a:solidFill>
              </a:rPr>
              <a:t>Dr.V</a:t>
            </a:r>
            <a:r>
              <a:rPr lang="en-US" sz="2400" dirty="0">
                <a:solidFill>
                  <a:srgbClr val="002060"/>
                </a:solidFill>
              </a:rPr>
              <a:t> Vintila</a:t>
            </a:r>
            <a:endParaRPr lang="en-RO" sz="2400" dirty="0">
              <a:solidFill>
                <a:srgbClr val="002060"/>
              </a:solidFill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F75F2B7F-4CBA-4381-8842-4F83C0DFA189}"/>
              </a:ext>
            </a:extLst>
          </p:cNvPr>
          <p:cNvSpPr txBox="1"/>
          <p:nvPr/>
        </p:nvSpPr>
        <p:spPr>
          <a:xfrm>
            <a:off x="2848131" y="4823223"/>
            <a:ext cx="6998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UMF “Carol Davila”, </a:t>
            </a:r>
            <a:r>
              <a:rPr lang="en-US" i="1" dirty="0" err="1">
                <a:solidFill>
                  <a:srgbClr val="002060"/>
                </a:solidFill>
              </a:rPr>
              <a:t>Cardiologie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Siptalul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Universitar</a:t>
            </a:r>
            <a:r>
              <a:rPr lang="en-US" i="1" dirty="0">
                <a:solidFill>
                  <a:srgbClr val="002060"/>
                </a:solidFill>
              </a:rPr>
              <a:t> de </a:t>
            </a:r>
            <a:r>
              <a:rPr lang="en-US" i="1" dirty="0" err="1">
                <a:solidFill>
                  <a:srgbClr val="002060"/>
                </a:solidFill>
              </a:rPr>
              <a:t>Urgenta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Bucuresti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86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tăText 3">
            <a:extLst>
              <a:ext uri="{FF2B5EF4-FFF2-40B4-BE49-F238E27FC236}">
                <a16:creationId xmlns:a16="http://schemas.microsoft.com/office/drawing/2014/main" id="{4ADA4C79-BE61-4F66-9632-DC507678E360}"/>
              </a:ext>
            </a:extLst>
          </p:cNvPr>
          <p:cNvSpPr txBox="1"/>
          <p:nvPr/>
        </p:nvSpPr>
        <p:spPr>
          <a:xfrm>
            <a:off x="1742542" y="151655"/>
            <a:ext cx="40895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Activitate</a:t>
            </a:r>
            <a:r>
              <a:rPr lang="en-US" sz="3600" b="1" dirty="0"/>
              <a:t> </a:t>
            </a:r>
            <a:r>
              <a:rPr lang="en-US" sz="3600" b="1" dirty="0" err="1"/>
              <a:t>ultimul</a:t>
            </a:r>
            <a:r>
              <a:rPr lang="en-US" sz="3600" b="1" dirty="0"/>
              <a:t> an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B6EFAA4D-07DA-4E23-925A-7154DF784B8E}"/>
              </a:ext>
            </a:extLst>
          </p:cNvPr>
          <p:cNvSpPr txBox="1"/>
          <p:nvPr/>
        </p:nvSpPr>
        <p:spPr>
          <a:xfrm>
            <a:off x="0" y="1396793"/>
            <a:ext cx="5536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Curs EPIC VI Bacau – </a:t>
            </a:r>
            <a:r>
              <a:rPr lang="en-US" sz="2800" dirty="0" err="1"/>
              <a:t>noiembrie</a:t>
            </a:r>
            <a:r>
              <a:rPr lang="en-US" sz="2800" dirty="0"/>
              <a:t> 2020</a:t>
            </a:r>
          </a:p>
        </p:txBody>
      </p:sp>
      <p:graphicFrame>
        <p:nvGraphicFramePr>
          <p:cNvPr id="6" name="Obiect 5">
            <a:extLst>
              <a:ext uri="{FF2B5EF4-FFF2-40B4-BE49-F238E27FC236}">
                <a16:creationId xmlns:a16="http://schemas.microsoft.com/office/drawing/2014/main" id="{8EA574DC-8D00-4829-BC12-0661527855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9244643"/>
              </p:ext>
            </p:extLst>
          </p:nvPr>
        </p:nvGraphicFramePr>
        <p:xfrm>
          <a:off x="7369257" y="183686"/>
          <a:ext cx="4586990" cy="64906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Acrobat Document" r:id="rId3" imgW="5667037" imgH="8019948" progId="AcroExch.Document.DC">
                  <p:embed/>
                </p:oleObj>
              </mc:Choice>
              <mc:Fallback>
                <p:oleObj name="Acrobat Document" r:id="rId3" imgW="5667037" imgH="8019948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69257" y="183686"/>
                        <a:ext cx="4586990" cy="6490628"/>
                      </a:xfrm>
                      <a:prstGeom prst="rect">
                        <a:avLst/>
                      </a:prstGeom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tăText 7">
            <a:extLst>
              <a:ext uri="{FF2B5EF4-FFF2-40B4-BE49-F238E27FC236}">
                <a16:creationId xmlns:a16="http://schemas.microsoft.com/office/drawing/2014/main" id="{7366232E-8C98-429D-927A-CAC1A39D4455}"/>
              </a:ext>
            </a:extLst>
          </p:cNvPr>
          <p:cNvSpPr txBox="1"/>
          <p:nvPr/>
        </p:nvSpPr>
        <p:spPr>
          <a:xfrm>
            <a:off x="9348" y="2445105"/>
            <a:ext cx="701948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Conferinta</a:t>
            </a:r>
            <a:r>
              <a:rPr lang="en-US" sz="2800" dirty="0"/>
              <a:t> de </a:t>
            </a:r>
            <a:r>
              <a:rPr lang="en-US" sz="2800" dirty="0" err="1"/>
              <a:t>Primavara</a:t>
            </a:r>
            <a:r>
              <a:rPr lang="en-US" sz="2800" dirty="0"/>
              <a:t> SRC – online </a:t>
            </a:r>
            <a:r>
              <a:rPr lang="en-US" sz="2800" dirty="0" err="1"/>
              <a:t>mai</a:t>
            </a:r>
            <a:r>
              <a:rPr lang="en-US" sz="2800" dirty="0"/>
              <a:t> 2020</a:t>
            </a:r>
          </a:p>
          <a:p>
            <a:endParaRPr lang="en-US" sz="2800" dirty="0"/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06CABDC6-5C1D-40CA-B010-1ADF20598F9F}"/>
              </a:ext>
            </a:extLst>
          </p:cNvPr>
          <p:cNvSpPr txBox="1"/>
          <p:nvPr/>
        </p:nvSpPr>
        <p:spPr>
          <a:xfrm>
            <a:off x="949888" y="2970556"/>
            <a:ext cx="5674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2 </a:t>
            </a:r>
            <a:r>
              <a:rPr lang="en-US" sz="2400" dirty="0" err="1"/>
              <a:t>sesiuni</a:t>
            </a:r>
            <a:r>
              <a:rPr lang="en-US" sz="2400" dirty="0"/>
              <a:t> de </a:t>
            </a:r>
            <a:r>
              <a:rPr lang="en-US" sz="2400" dirty="0" err="1"/>
              <a:t>conferinte</a:t>
            </a:r>
            <a:endParaRPr lang="en-US" sz="2400" dirty="0"/>
          </a:p>
          <a:p>
            <a:r>
              <a:rPr lang="en-US" sz="2400" dirty="0"/>
              <a:t>1 </a:t>
            </a:r>
            <a:r>
              <a:rPr lang="en-US" sz="2400" dirty="0" err="1"/>
              <a:t>sesiune</a:t>
            </a:r>
            <a:r>
              <a:rPr lang="en-US" sz="2400" dirty="0"/>
              <a:t> de </a:t>
            </a:r>
            <a:r>
              <a:rPr lang="en-US" sz="2400" dirty="0" err="1"/>
              <a:t>prezentari</a:t>
            </a:r>
            <a:r>
              <a:rPr lang="en-US" sz="2400" dirty="0"/>
              <a:t> de </a:t>
            </a:r>
            <a:r>
              <a:rPr lang="en-US" sz="2400" dirty="0" err="1"/>
              <a:t>cazuri</a:t>
            </a:r>
            <a:r>
              <a:rPr lang="en-US" sz="2400" dirty="0"/>
              <a:t> </a:t>
            </a:r>
            <a:r>
              <a:rPr lang="en-US" sz="2400" dirty="0" err="1"/>
              <a:t>comentate</a:t>
            </a:r>
            <a:endParaRPr lang="en-US" sz="2400" dirty="0"/>
          </a:p>
        </p:txBody>
      </p:sp>
      <p:sp>
        <p:nvSpPr>
          <p:cNvPr id="12" name="CasetăText 11">
            <a:extLst>
              <a:ext uri="{FF2B5EF4-FFF2-40B4-BE49-F238E27FC236}">
                <a16:creationId xmlns:a16="http://schemas.microsoft.com/office/drawing/2014/main" id="{9B36C51C-3C62-41BF-9294-1DBE5A0F1AEA}"/>
              </a:ext>
            </a:extLst>
          </p:cNvPr>
          <p:cNvSpPr txBox="1"/>
          <p:nvPr/>
        </p:nvSpPr>
        <p:spPr>
          <a:xfrm>
            <a:off x="9348" y="4069044"/>
            <a:ext cx="760291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Congres</a:t>
            </a:r>
            <a:r>
              <a:rPr lang="en-US" sz="2800" dirty="0"/>
              <a:t> National de </a:t>
            </a:r>
            <a:r>
              <a:rPr lang="en-US" sz="2800" dirty="0" err="1"/>
              <a:t>Cardiologie</a:t>
            </a:r>
            <a:r>
              <a:rPr lang="en-US" sz="2800" dirty="0"/>
              <a:t> – online </a:t>
            </a:r>
            <a:r>
              <a:rPr lang="en-US" sz="2800" dirty="0" err="1"/>
              <a:t>sep</a:t>
            </a:r>
            <a:r>
              <a:rPr lang="en-US" sz="2800" dirty="0"/>
              <a:t> 2020</a:t>
            </a:r>
          </a:p>
          <a:p>
            <a:r>
              <a:rPr lang="en-US" sz="2400" dirty="0"/>
              <a:t>	 </a:t>
            </a:r>
            <a:r>
              <a:rPr lang="en-US" sz="2400" dirty="0" err="1"/>
              <a:t>Propunere</a:t>
            </a:r>
            <a:r>
              <a:rPr lang="en-US" sz="2400" dirty="0"/>
              <a:t> </a:t>
            </a:r>
            <a:r>
              <a:rPr lang="en-US" sz="2400" dirty="0" err="1"/>
              <a:t>sesiune</a:t>
            </a:r>
            <a:r>
              <a:rPr lang="en-US" sz="2400" dirty="0"/>
              <a:t> de </a:t>
            </a:r>
            <a:r>
              <a:rPr lang="en-US" sz="2400" dirty="0" err="1"/>
              <a:t>conferinte</a:t>
            </a:r>
            <a:endParaRPr lang="en-US" sz="2400" dirty="0"/>
          </a:p>
          <a:p>
            <a:r>
              <a:rPr lang="en-US" sz="2400" dirty="0"/>
              <a:t>	 </a:t>
            </a:r>
            <a:r>
              <a:rPr lang="en-US" sz="2400" dirty="0" err="1"/>
              <a:t>Propunere</a:t>
            </a:r>
            <a:r>
              <a:rPr lang="en-US" sz="2400" dirty="0"/>
              <a:t> </a:t>
            </a:r>
            <a:r>
              <a:rPr lang="en-US" sz="2400" dirty="0" err="1"/>
              <a:t>sesiune</a:t>
            </a:r>
            <a:r>
              <a:rPr lang="en-US" sz="2400" dirty="0"/>
              <a:t> </a:t>
            </a:r>
            <a:r>
              <a:rPr lang="en-US" sz="2400" dirty="0" err="1"/>
              <a:t>cazuri</a:t>
            </a:r>
            <a:r>
              <a:rPr lang="en-US" sz="2400" dirty="0"/>
              <a:t> clinic commentate</a:t>
            </a:r>
          </a:p>
          <a:p>
            <a:r>
              <a:rPr lang="en-US" sz="2400" dirty="0"/>
              <a:t>	 </a:t>
            </a:r>
            <a:r>
              <a:rPr lang="en-US" sz="2400" dirty="0" err="1"/>
              <a:t>Participare</a:t>
            </a:r>
            <a:r>
              <a:rPr lang="en-US" sz="2400" dirty="0"/>
              <a:t> cu </a:t>
            </a:r>
            <a:r>
              <a:rPr lang="en-US" sz="2400" dirty="0" err="1"/>
              <a:t>studii</a:t>
            </a:r>
            <a:r>
              <a:rPr lang="en-US" sz="2400" dirty="0"/>
              <a:t> </a:t>
            </a:r>
            <a:r>
              <a:rPr lang="en-US" sz="2400" dirty="0" err="1"/>
              <a:t>clinice</a:t>
            </a:r>
            <a:r>
              <a:rPr lang="en-US" sz="2400" dirty="0"/>
              <a:t> </a:t>
            </a:r>
            <a:r>
              <a:rPr lang="en-US" sz="2400" dirty="0" err="1"/>
              <a:t>publicate</a:t>
            </a:r>
            <a:r>
              <a:rPr lang="en-US" sz="2400" dirty="0"/>
              <a:t>, </a:t>
            </a:r>
            <a:r>
              <a:rPr lang="en-US" sz="2400" dirty="0" err="1"/>
              <a:t>editia</a:t>
            </a:r>
            <a:r>
              <a:rPr lang="en-US" sz="2400" dirty="0"/>
              <a:t> 2020</a:t>
            </a:r>
          </a:p>
          <a:p>
            <a:r>
              <a:rPr lang="en-US" sz="2400" dirty="0"/>
              <a:t>               din </a:t>
            </a:r>
            <a:r>
              <a:rPr lang="en-US" sz="2400" dirty="0" err="1"/>
              <a:t>Progrese</a:t>
            </a:r>
            <a:r>
              <a:rPr lang="en-US" sz="2400" dirty="0"/>
              <a:t> in </a:t>
            </a:r>
            <a:r>
              <a:rPr lang="en-US" sz="2400" dirty="0" err="1"/>
              <a:t>Cardiologie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93213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tăText 4">
            <a:extLst>
              <a:ext uri="{FF2B5EF4-FFF2-40B4-BE49-F238E27FC236}">
                <a16:creationId xmlns:a16="http://schemas.microsoft.com/office/drawing/2014/main" id="{46FE3A3B-8AAE-40AB-BE22-103DEEF0E08F}"/>
              </a:ext>
            </a:extLst>
          </p:cNvPr>
          <p:cNvSpPr txBox="1"/>
          <p:nvPr/>
        </p:nvSpPr>
        <p:spPr>
          <a:xfrm>
            <a:off x="3770427" y="193251"/>
            <a:ext cx="4651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Activitate</a:t>
            </a:r>
            <a:r>
              <a:rPr lang="en-US" sz="3600" b="1" dirty="0"/>
              <a:t> 3 ani </a:t>
            </a:r>
            <a:r>
              <a:rPr lang="en-US" sz="3600" b="1" dirty="0" err="1"/>
              <a:t>mandat</a:t>
            </a:r>
            <a:endParaRPr lang="en-US" sz="3600" b="1" dirty="0"/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05F9E097-A269-406B-8E7E-28465FE9C1D0}"/>
              </a:ext>
            </a:extLst>
          </p:cNvPr>
          <p:cNvSpPr txBox="1"/>
          <p:nvPr/>
        </p:nvSpPr>
        <p:spPr>
          <a:xfrm>
            <a:off x="97022" y="830374"/>
            <a:ext cx="12009250" cy="67403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176 </a:t>
            </a:r>
            <a:r>
              <a:rPr lang="en-US" sz="2400" dirty="0" err="1"/>
              <a:t>membri</a:t>
            </a:r>
            <a:r>
              <a:rPr lang="en-US" sz="2400" dirty="0"/>
              <a:t> </a:t>
            </a:r>
            <a:r>
              <a:rPr lang="en-US" sz="2400" dirty="0" err="1"/>
              <a:t>activi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afiliati</a:t>
            </a:r>
            <a:endParaRPr lang="en-US" sz="2400" dirty="0"/>
          </a:p>
          <a:p>
            <a:r>
              <a:rPr lang="en-US" sz="2400" dirty="0" err="1"/>
              <a:t>Organizarea</a:t>
            </a:r>
            <a:r>
              <a:rPr lang="en-US" sz="2400" dirty="0"/>
              <a:t> </a:t>
            </a:r>
            <a:r>
              <a:rPr lang="en-US" sz="2400" dirty="0" err="1"/>
              <a:t>Cursurilor</a:t>
            </a:r>
            <a:r>
              <a:rPr lang="en-US" sz="2400" dirty="0"/>
              <a:t> EPIC – </a:t>
            </a:r>
            <a:r>
              <a:rPr lang="en-US" sz="2400" dirty="0" err="1"/>
              <a:t>Educatie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Insuficienta</a:t>
            </a:r>
            <a:r>
              <a:rPr lang="en-US" sz="2400" dirty="0"/>
              <a:t> </a:t>
            </a:r>
            <a:r>
              <a:rPr lang="en-US" sz="2400" dirty="0" err="1"/>
              <a:t>Cardiaca</a:t>
            </a:r>
            <a:r>
              <a:rPr lang="en-US" sz="2400" dirty="0"/>
              <a:t> </a:t>
            </a:r>
          </a:p>
          <a:p>
            <a:r>
              <a:rPr lang="en-US" sz="2400" dirty="0"/>
              <a:t>                                           2018 – Craiova </a:t>
            </a:r>
            <a:r>
              <a:rPr lang="en-US" sz="2400" dirty="0" err="1"/>
              <a:t>si</a:t>
            </a:r>
            <a:r>
              <a:rPr lang="en-US" sz="2400" dirty="0"/>
              <a:t> Iasi</a:t>
            </a:r>
          </a:p>
          <a:p>
            <a:r>
              <a:rPr lang="en-US" sz="2400" dirty="0"/>
              <a:t>                                           2019 – Galati </a:t>
            </a:r>
            <a:r>
              <a:rPr lang="en-US" sz="2400" dirty="0" err="1"/>
              <a:t>si</a:t>
            </a:r>
            <a:r>
              <a:rPr lang="en-US" sz="2400" dirty="0"/>
              <a:t> Bacau</a:t>
            </a:r>
          </a:p>
          <a:p>
            <a:r>
              <a:rPr lang="en-US" sz="2400" dirty="0"/>
              <a:t>                                           </a:t>
            </a:r>
            <a:r>
              <a:rPr lang="en-US" sz="2400" dirty="0" err="1"/>
              <a:t>participare</a:t>
            </a:r>
            <a:r>
              <a:rPr lang="en-US" sz="2400" dirty="0"/>
              <a:t> &gt;100 </a:t>
            </a:r>
            <a:r>
              <a:rPr lang="en-US" sz="2400" dirty="0" err="1"/>
              <a:t>inscrisi</a:t>
            </a:r>
            <a:r>
              <a:rPr lang="en-US" sz="2400" dirty="0"/>
              <a:t>/curs</a:t>
            </a:r>
          </a:p>
          <a:p>
            <a:r>
              <a:rPr lang="en-US" sz="2400" dirty="0"/>
              <a:t>                                           </a:t>
            </a:r>
            <a:r>
              <a:rPr lang="en-US" sz="2400" dirty="0" err="1"/>
              <a:t>implicarea</a:t>
            </a:r>
            <a:r>
              <a:rPr lang="en-US" sz="2400" dirty="0"/>
              <a:t> </a:t>
            </a:r>
            <a:r>
              <a:rPr lang="en-US" sz="2400" dirty="0" err="1"/>
              <a:t>cardiologilor</a:t>
            </a:r>
            <a:r>
              <a:rPr lang="en-US" sz="2400" dirty="0"/>
              <a:t> </a:t>
            </a:r>
            <a:r>
              <a:rPr lang="en-US" sz="2400" dirty="0" err="1"/>
              <a:t>locali</a:t>
            </a:r>
            <a:r>
              <a:rPr lang="en-US" sz="2400" dirty="0"/>
              <a:t> in </a:t>
            </a:r>
            <a:r>
              <a:rPr lang="en-US" sz="2400" dirty="0" err="1"/>
              <a:t>dezbateri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Participarea</a:t>
            </a:r>
            <a:r>
              <a:rPr lang="en-US" sz="2400" dirty="0"/>
              <a:t> cu </a:t>
            </a:r>
            <a:r>
              <a:rPr lang="en-US" sz="2400" dirty="0" err="1"/>
              <a:t>sesiuni</a:t>
            </a:r>
            <a:r>
              <a:rPr lang="en-US" sz="2400" dirty="0"/>
              <a:t> de </a:t>
            </a:r>
            <a:r>
              <a:rPr lang="en-US" sz="2400" dirty="0" err="1"/>
              <a:t>conferinte</a:t>
            </a:r>
            <a:r>
              <a:rPr lang="en-US" sz="2400" dirty="0"/>
              <a:t>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sesiuni</a:t>
            </a:r>
            <a:r>
              <a:rPr lang="en-US" sz="2400" dirty="0"/>
              <a:t> de </a:t>
            </a:r>
            <a:r>
              <a:rPr lang="en-US" sz="2400" dirty="0" err="1"/>
              <a:t>cazuri</a:t>
            </a:r>
            <a:r>
              <a:rPr lang="en-US" sz="2400" dirty="0"/>
              <a:t> </a:t>
            </a:r>
            <a:r>
              <a:rPr lang="en-US" sz="2400" dirty="0" err="1"/>
              <a:t>clinice</a:t>
            </a:r>
            <a:r>
              <a:rPr lang="en-US" sz="2400" dirty="0"/>
              <a:t> </a:t>
            </a:r>
            <a:r>
              <a:rPr lang="en-US" sz="2400" dirty="0" err="1"/>
              <a:t>comentate</a:t>
            </a:r>
            <a:r>
              <a:rPr lang="en-US" sz="2400" dirty="0"/>
              <a:t> la</a:t>
            </a:r>
          </a:p>
          <a:p>
            <a:r>
              <a:rPr lang="en-US" sz="2400" dirty="0" err="1"/>
              <a:t>Conferintele</a:t>
            </a:r>
            <a:r>
              <a:rPr lang="en-US" sz="2400" dirty="0"/>
              <a:t> de </a:t>
            </a:r>
            <a:r>
              <a:rPr lang="en-US" sz="2400" dirty="0" err="1"/>
              <a:t>Primavara</a:t>
            </a:r>
            <a:r>
              <a:rPr lang="en-US" sz="2400" dirty="0"/>
              <a:t> ale SRC, la </a:t>
            </a:r>
            <a:r>
              <a:rPr lang="en-US" sz="2400" dirty="0" err="1"/>
              <a:t>Congresele</a:t>
            </a:r>
            <a:r>
              <a:rPr lang="en-US" sz="2400" dirty="0"/>
              <a:t> </a:t>
            </a:r>
            <a:r>
              <a:rPr lang="en-US" sz="2400" dirty="0" err="1"/>
              <a:t>Nationale</a:t>
            </a:r>
            <a:r>
              <a:rPr lang="en-US" sz="2400" dirty="0"/>
              <a:t> de </a:t>
            </a:r>
            <a:r>
              <a:rPr lang="en-US" sz="2400" dirty="0" err="1"/>
              <a:t>Cardiologie</a:t>
            </a:r>
            <a:r>
              <a:rPr lang="en-US" sz="2400" dirty="0"/>
              <a:t> precum</a:t>
            </a:r>
          </a:p>
          <a:p>
            <a:r>
              <a:rPr lang="en-US" sz="2400" dirty="0" err="1"/>
              <a:t>si</a:t>
            </a:r>
            <a:r>
              <a:rPr lang="en-US" sz="2400" dirty="0"/>
              <a:t> la </a:t>
            </a:r>
            <a:r>
              <a:rPr lang="en-US" sz="2400" dirty="0" err="1"/>
              <a:t>editia</a:t>
            </a:r>
            <a:r>
              <a:rPr lang="en-US" sz="2400" dirty="0"/>
              <a:t> 2018 a </a:t>
            </a:r>
            <a:r>
              <a:rPr lang="en-US" sz="2400" dirty="0" err="1"/>
              <a:t>Congresului</a:t>
            </a:r>
            <a:r>
              <a:rPr lang="en-US" sz="2400" dirty="0"/>
              <a:t> UMF “Carol Davila” </a:t>
            </a:r>
            <a:r>
              <a:rPr lang="en-US" sz="2400" dirty="0" err="1"/>
              <a:t>Bucuresti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Participarea</a:t>
            </a:r>
            <a:r>
              <a:rPr lang="en-US" sz="2400" dirty="0"/>
              <a:t> </a:t>
            </a:r>
            <a:r>
              <a:rPr lang="en-US" sz="2400" dirty="0" err="1"/>
              <a:t>anuala</a:t>
            </a:r>
            <a:r>
              <a:rPr lang="en-US" sz="2400" dirty="0"/>
              <a:t> la “</a:t>
            </a:r>
            <a:r>
              <a:rPr lang="en-US" sz="2400" dirty="0" err="1"/>
              <a:t>Progrese</a:t>
            </a:r>
            <a:r>
              <a:rPr lang="en-US" sz="2400" dirty="0"/>
              <a:t> in </a:t>
            </a:r>
            <a:r>
              <a:rPr lang="en-US" sz="2400" dirty="0" err="1"/>
              <a:t>Cardiologie</a:t>
            </a:r>
            <a:r>
              <a:rPr lang="en-US" sz="2400" dirty="0"/>
              <a:t>” – </a:t>
            </a:r>
            <a:r>
              <a:rPr lang="en-US" sz="2400" dirty="0" err="1"/>
              <a:t>comentarea</a:t>
            </a:r>
            <a:r>
              <a:rPr lang="en-US" sz="2400" dirty="0"/>
              <a:t> </a:t>
            </a:r>
            <a:r>
              <a:rPr lang="en-US" sz="2400" dirty="0" err="1"/>
              <a:t>studiilor</a:t>
            </a:r>
            <a:r>
              <a:rPr lang="en-US" sz="2400" dirty="0"/>
              <a:t> </a:t>
            </a:r>
            <a:r>
              <a:rPr lang="en-US" sz="2400" dirty="0" err="1"/>
              <a:t>internationale</a:t>
            </a:r>
            <a:r>
              <a:rPr lang="en-US" sz="2400" dirty="0"/>
              <a:t> </a:t>
            </a:r>
            <a:r>
              <a:rPr lang="en-US" sz="2400" dirty="0" err="1"/>
              <a:t>publicate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Participarea</a:t>
            </a:r>
            <a:r>
              <a:rPr lang="en-US" sz="2400" dirty="0"/>
              <a:t> la </a:t>
            </a:r>
            <a:r>
              <a:rPr lang="en-US" sz="2400" dirty="0" err="1"/>
              <a:t>manifestarile</a:t>
            </a:r>
            <a:r>
              <a:rPr lang="en-US" sz="2400" dirty="0"/>
              <a:t> “Heart Failure Awareness Day” - </a:t>
            </a:r>
            <a:r>
              <a:rPr lang="en-US" sz="2400" dirty="0" err="1"/>
              <a:t>manifestare</a:t>
            </a:r>
            <a:r>
              <a:rPr lang="en-US" sz="2400" dirty="0"/>
              <a:t> de </a:t>
            </a:r>
            <a:r>
              <a:rPr lang="en-US" sz="2400" dirty="0" err="1"/>
              <a:t>constientizare</a:t>
            </a:r>
            <a:r>
              <a:rPr lang="en-US" sz="2400" dirty="0"/>
              <a:t> a</a:t>
            </a:r>
          </a:p>
          <a:p>
            <a:r>
              <a:rPr lang="en-US" sz="2400" dirty="0" err="1"/>
              <a:t>problematicii</a:t>
            </a:r>
            <a:r>
              <a:rPr lang="en-US" sz="2400" dirty="0"/>
              <a:t> </a:t>
            </a:r>
            <a:r>
              <a:rPr lang="en-US" sz="2400" dirty="0" err="1"/>
              <a:t>insuficientei</a:t>
            </a:r>
            <a:r>
              <a:rPr lang="en-US" sz="2400" dirty="0"/>
              <a:t> </a:t>
            </a:r>
            <a:r>
              <a:rPr lang="en-US" sz="2400" dirty="0" err="1"/>
              <a:t>cardiace</a:t>
            </a:r>
            <a:r>
              <a:rPr lang="en-US" sz="2400" dirty="0"/>
              <a:t> in </a:t>
            </a:r>
            <a:r>
              <a:rPr lang="en-US" sz="2400" dirty="0" err="1"/>
              <a:t>randul</a:t>
            </a:r>
            <a:r>
              <a:rPr lang="en-US" sz="2400" dirty="0"/>
              <a:t> </a:t>
            </a:r>
            <a:r>
              <a:rPr lang="en-US" sz="2400" dirty="0" err="1"/>
              <a:t>populatiei</a:t>
            </a:r>
            <a:r>
              <a:rPr lang="en-US" sz="2400" dirty="0"/>
              <a:t> </a:t>
            </a:r>
            <a:r>
              <a:rPr lang="en-US" sz="2400" dirty="0" err="1"/>
              <a:t>generale</a:t>
            </a:r>
            <a:r>
              <a:rPr lang="en-US" sz="2400" dirty="0"/>
              <a:t> – program al ESC </a:t>
            </a:r>
            <a:r>
              <a:rPr lang="en-US" sz="2400" dirty="0" err="1"/>
              <a:t>desfasurat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dirty="0" err="1"/>
              <a:t>anual</a:t>
            </a:r>
            <a:r>
              <a:rPr lang="en-US" sz="2400" dirty="0"/>
              <a:t> in </a:t>
            </a:r>
            <a:r>
              <a:rPr lang="en-US" sz="2400" dirty="0" err="1"/>
              <a:t>saptamana</a:t>
            </a:r>
            <a:r>
              <a:rPr lang="en-US" sz="2400" dirty="0"/>
              <a:t> </a:t>
            </a:r>
            <a:r>
              <a:rPr lang="en-US" sz="2400" dirty="0" err="1"/>
              <a:t>Europeana</a:t>
            </a:r>
            <a:r>
              <a:rPr lang="en-US" sz="2400" dirty="0"/>
              <a:t> </a:t>
            </a:r>
            <a:r>
              <a:rPr lang="en-US" sz="2400" dirty="0" err="1"/>
              <a:t>pentru</a:t>
            </a:r>
            <a:r>
              <a:rPr lang="en-US" sz="2400" dirty="0"/>
              <a:t> </a:t>
            </a:r>
            <a:r>
              <a:rPr lang="en-US" sz="2400" dirty="0" err="1"/>
              <a:t>Insuficienta</a:t>
            </a:r>
            <a:r>
              <a:rPr lang="en-US" sz="2400" dirty="0"/>
              <a:t> </a:t>
            </a:r>
            <a:r>
              <a:rPr lang="en-US" sz="2400" dirty="0" err="1"/>
              <a:t>Cardiaca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36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2750</TotalTime>
  <Words>222</Words>
  <Application>Microsoft Office PowerPoint</Application>
  <PresentationFormat>Ecran lat</PresentationFormat>
  <Paragraphs>32</Paragraphs>
  <Slides>3</Slides>
  <Notes>0</Notes>
  <HiddenSlides>0</HiddenSlides>
  <MMClips>0</MMClips>
  <ScaleCrop>false</ScaleCrop>
  <HeadingPairs>
    <vt:vector size="8" baseType="variant">
      <vt:variant>
        <vt:lpstr>Fonturi utilizate</vt:lpstr>
      </vt:variant>
      <vt:variant>
        <vt:i4>3</vt:i4>
      </vt:variant>
      <vt:variant>
        <vt:lpstr>Temă</vt:lpstr>
      </vt:variant>
      <vt:variant>
        <vt:i4>1</vt:i4>
      </vt:variant>
      <vt:variant>
        <vt:lpstr>Servere OLE încorporate</vt:lpstr>
      </vt:variant>
      <vt:variant>
        <vt:i4>1</vt:i4>
      </vt:variant>
      <vt:variant>
        <vt:lpstr>Titluri diapozitive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Adobe Acrobat Document</vt:lpstr>
      <vt:lpstr>Prezentare PowerPoint</vt:lpstr>
      <vt:lpstr>Prezentare PowerPoint</vt:lpstr>
      <vt:lpstr>Prezentare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Cristian Rosnovschi</dc:creator>
  <cp:lastModifiedBy>Vlad Vintila</cp:lastModifiedBy>
  <cp:revision>63</cp:revision>
  <dcterms:created xsi:type="dcterms:W3CDTF">2020-08-21T12:32:19Z</dcterms:created>
  <dcterms:modified xsi:type="dcterms:W3CDTF">2020-09-16T05:53:17Z</dcterms:modified>
</cp:coreProperties>
</file>